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9" r:id="rId23"/>
    <p:sldId id="280" r:id="rId24"/>
    <p:sldId id="281" r:id="rId25"/>
    <p:sldId id="282" r:id="rId26"/>
    <p:sldId id="283" r:id="rId27"/>
    <p:sldId id="284" r:id="rId28"/>
    <p:sldId id="286" r:id="rId29"/>
    <p:sldId id="285" r:id="rId30"/>
    <p:sldId id="287" r:id="rId31"/>
    <p:sldId id="288" r:id="rId32"/>
    <p:sldId id="289" r:id="rId33"/>
    <p:sldId id="290" r:id="rId34"/>
    <p:sldId id="291" r:id="rId35"/>
    <p:sldId id="292" r:id="rId36"/>
    <p:sldId id="293" r:id="rId37"/>
    <p:sldId id="294" r:id="rId38"/>
    <p:sldId id="29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156" y="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578BF3-DBD6-4F03-82BF-F450FFEA0927}" type="datetimeFigureOut">
              <a:rPr lang="en-US" smtClean="0"/>
              <a:t>9/26/2019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2756DB-C1FD-4DF0-8B66-51A66EE5C452}"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BE2756DB-C1FD-4DF0-8B66-51A66EE5C452}" type="slidenum">
              <a:rPr lang="en-GB" smtClean="0"/>
              <a:t>21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en-US"/>
          </a:p>
        </p:txBody>
      </p:sp>
      <p:sp>
        <p:nvSpPr>
          <p:cNvPr id="3" name="Subtitlu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Faceți clic pentru editarea stilului de subtitlu al coordonatorului</a:t>
            </a:r>
            <a:endParaRPr lang="en-US"/>
          </a:p>
        </p:txBody>
      </p:sp>
      <p:sp>
        <p:nvSpPr>
          <p:cNvPr id="4" name="Substituent dată 3"/>
          <p:cNvSpPr>
            <a:spLocks noGrp="1"/>
          </p:cNvSpPr>
          <p:nvPr>
            <p:ph type="dt" sz="half" idx="10"/>
          </p:nvPr>
        </p:nvSpPr>
        <p:spPr/>
        <p:txBody>
          <a:bodyPr/>
          <a:lstStyle/>
          <a:p>
            <a:fld id="{69E7B2AD-34D6-4093-8772-DC8079B6D005}" type="datetimeFigureOut">
              <a:rPr lang="en-US" smtClean="0"/>
              <a:pPr/>
              <a:t>9/26/2019</a:t>
            </a:fld>
            <a:endParaRPr lang="en-US"/>
          </a:p>
        </p:txBody>
      </p:sp>
      <p:sp>
        <p:nvSpPr>
          <p:cNvPr id="5" name="Substituent subsol 4"/>
          <p:cNvSpPr>
            <a:spLocks noGrp="1"/>
          </p:cNvSpPr>
          <p:nvPr>
            <p:ph type="ftr" sz="quarter" idx="11"/>
          </p:nvPr>
        </p:nvSpPr>
        <p:spPr/>
        <p:txBody>
          <a:bodyPr/>
          <a:lstStyle/>
          <a:p>
            <a:endParaRPr lang="en-US"/>
          </a:p>
        </p:txBody>
      </p:sp>
      <p:sp>
        <p:nvSpPr>
          <p:cNvPr id="6" name="Substituent număr diapozitiv 5"/>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en-US"/>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Substituent dată 3"/>
          <p:cNvSpPr>
            <a:spLocks noGrp="1"/>
          </p:cNvSpPr>
          <p:nvPr>
            <p:ph type="dt" sz="half" idx="10"/>
          </p:nvPr>
        </p:nvSpPr>
        <p:spPr/>
        <p:txBody>
          <a:bodyPr/>
          <a:lstStyle/>
          <a:p>
            <a:fld id="{69E7B2AD-34D6-4093-8772-DC8079B6D005}" type="datetimeFigureOut">
              <a:rPr lang="en-US" smtClean="0"/>
              <a:pPr/>
              <a:t>9/26/2019</a:t>
            </a:fld>
            <a:endParaRPr lang="en-US"/>
          </a:p>
        </p:txBody>
      </p:sp>
      <p:sp>
        <p:nvSpPr>
          <p:cNvPr id="5" name="Substituent subsol 4"/>
          <p:cNvSpPr>
            <a:spLocks noGrp="1"/>
          </p:cNvSpPr>
          <p:nvPr>
            <p:ph type="ftr" sz="quarter" idx="11"/>
          </p:nvPr>
        </p:nvSpPr>
        <p:spPr/>
        <p:txBody>
          <a:bodyPr/>
          <a:lstStyle/>
          <a:p>
            <a:endParaRPr lang="en-US"/>
          </a:p>
        </p:txBody>
      </p:sp>
      <p:sp>
        <p:nvSpPr>
          <p:cNvPr id="6" name="Substituent număr diapozitiv 5"/>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en-US"/>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Substituent dată 3"/>
          <p:cNvSpPr>
            <a:spLocks noGrp="1"/>
          </p:cNvSpPr>
          <p:nvPr>
            <p:ph type="dt" sz="half" idx="10"/>
          </p:nvPr>
        </p:nvSpPr>
        <p:spPr/>
        <p:txBody>
          <a:bodyPr/>
          <a:lstStyle/>
          <a:p>
            <a:fld id="{69E7B2AD-34D6-4093-8772-DC8079B6D005}" type="datetimeFigureOut">
              <a:rPr lang="en-US" smtClean="0"/>
              <a:pPr/>
              <a:t>9/26/2019</a:t>
            </a:fld>
            <a:endParaRPr lang="en-US"/>
          </a:p>
        </p:txBody>
      </p:sp>
      <p:sp>
        <p:nvSpPr>
          <p:cNvPr id="5" name="Substituent subsol 4"/>
          <p:cNvSpPr>
            <a:spLocks noGrp="1"/>
          </p:cNvSpPr>
          <p:nvPr>
            <p:ph type="ftr" sz="quarter" idx="11"/>
          </p:nvPr>
        </p:nvSpPr>
        <p:spPr/>
        <p:txBody>
          <a:bodyPr/>
          <a:lstStyle/>
          <a:p>
            <a:endParaRPr lang="en-US"/>
          </a:p>
        </p:txBody>
      </p:sp>
      <p:sp>
        <p:nvSpPr>
          <p:cNvPr id="6" name="Substituent număr diapozitiv 5"/>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en-US"/>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Substituent dată 3"/>
          <p:cNvSpPr>
            <a:spLocks noGrp="1"/>
          </p:cNvSpPr>
          <p:nvPr>
            <p:ph type="dt" sz="half" idx="10"/>
          </p:nvPr>
        </p:nvSpPr>
        <p:spPr/>
        <p:txBody>
          <a:bodyPr/>
          <a:lstStyle/>
          <a:p>
            <a:fld id="{69E7B2AD-34D6-4093-8772-DC8079B6D005}" type="datetimeFigureOut">
              <a:rPr lang="en-US" smtClean="0"/>
              <a:pPr/>
              <a:t>9/26/2019</a:t>
            </a:fld>
            <a:endParaRPr lang="en-US"/>
          </a:p>
        </p:txBody>
      </p:sp>
      <p:sp>
        <p:nvSpPr>
          <p:cNvPr id="5" name="Substituent subsol 4"/>
          <p:cNvSpPr>
            <a:spLocks noGrp="1"/>
          </p:cNvSpPr>
          <p:nvPr>
            <p:ph type="ftr" sz="quarter" idx="11"/>
          </p:nvPr>
        </p:nvSpPr>
        <p:spPr/>
        <p:txBody>
          <a:bodyPr/>
          <a:lstStyle/>
          <a:p>
            <a:endParaRPr lang="en-US"/>
          </a:p>
        </p:txBody>
      </p:sp>
      <p:sp>
        <p:nvSpPr>
          <p:cNvPr id="6" name="Substituent număr diapozitiv 5"/>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en-US"/>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Faceți clic pentru a edita stilurile de text Coordonator</a:t>
            </a:r>
          </a:p>
        </p:txBody>
      </p:sp>
      <p:sp>
        <p:nvSpPr>
          <p:cNvPr id="4" name="Substituent dată 3"/>
          <p:cNvSpPr>
            <a:spLocks noGrp="1"/>
          </p:cNvSpPr>
          <p:nvPr>
            <p:ph type="dt" sz="half" idx="10"/>
          </p:nvPr>
        </p:nvSpPr>
        <p:spPr/>
        <p:txBody>
          <a:bodyPr/>
          <a:lstStyle/>
          <a:p>
            <a:fld id="{69E7B2AD-34D6-4093-8772-DC8079B6D005}" type="datetimeFigureOut">
              <a:rPr lang="en-US" smtClean="0"/>
              <a:pPr/>
              <a:t>9/26/2019</a:t>
            </a:fld>
            <a:endParaRPr lang="en-US"/>
          </a:p>
        </p:txBody>
      </p:sp>
      <p:sp>
        <p:nvSpPr>
          <p:cNvPr id="5" name="Substituent subsol 4"/>
          <p:cNvSpPr>
            <a:spLocks noGrp="1"/>
          </p:cNvSpPr>
          <p:nvPr>
            <p:ph type="ftr" sz="quarter" idx="11"/>
          </p:nvPr>
        </p:nvSpPr>
        <p:spPr/>
        <p:txBody>
          <a:bodyPr/>
          <a:lstStyle/>
          <a:p>
            <a:endParaRPr lang="en-US"/>
          </a:p>
        </p:txBody>
      </p:sp>
      <p:sp>
        <p:nvSpPr>
          <p:cNvPr id="6" name="Substituent număr diapozitiv 5"/>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en-US"/>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5" name="Substituent dată 4"/>
          <p:cNvSpPr>
            <a:spLocks noGrp="1"/>
          </p:cNvSpPr>
          <p:nvPr>
            <p:ph type="dt" sz="half" idx="10"/>
          </p:nvPr>
        </p:nvSpPr>
        <p:spPr/>
        <p:txBody>
          <a:bodyPr/>
          <a:lstStyle/>
          <a:p>
            <a:fld id="{69E7B2AD-34D6-4093-8772-DC8079B6D005}" type="datetimeFigureOut">
              <a:rPr lang="en-US" smtClean="0"/>
              <a:pPr/>
              <a:t>9/26/2019</a:t>
            </a:fld>
            <a:endParaRPr lang="en-US"/>
          </a:p>
        </p:txBody>
      </p:sp>
      <p:sp>
        <p:nvSpPr>
          <p:cNvPr id="6" name="Substituent subsol 5"/>
          <p:cNvSpPr>
            <a:spLocks noGrp="1"/>
          </p:cNvSpPr>
          <p:nvPr>
            <p:ph type="ftr" sz="quarter" idx="11"/>
          </p:nvPr>
        </p:nvSpPr>
        <p:spPr/>
        <p:txBody>
          <a:bodyPr/>
          <a:lstStyle/>
          <a:p>
            <a:endParaRPr lang="en-US"/>
          </a:p>
        </p:txBody>
      </p:sp>
      <p:sp>
        <p:nvSpPr>
          <p:cNvPr id="7" name="Substituent număr diapozitiv 6"/>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en-US"/>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7" name="Substituent dată 6"/>
          <p:cNvSpPr>
            <a:spLocks noGrp="1"/>
          </p:cNvSpPr>
          <p:nvPr>
            <p:ph type="dt" sz="half" idx="10"/>
          </p:nvPr>
        </p:nvSpPr>
        <p:spPr/>
        <p:txBody>
          <a:bodyPr/>
          <a:lstStyle/>
          <a:p>
            <a:fld id="{69E7B2AD-34D6-4093-8772-DC8079B6D005}" type="datetimeFigureOut">
              <a:rPr lang="en-US" smtClean="0"/>
              <a:pPr/>
              <a:t>9/26/2019</a:t>
            </a:fld>
            <a:endParaRPr lang="en-US"/>
          </a:p>
        </p:txBody>
      </p:sp>
      <p:sp>
        <p:nvSpPr>
          <p:cNvPr id="8" name="Substituent subsol 7"/>
          <p:cNvSpPr>
            <a:spLocks noGrp="1"/>
          </p:cNvSpPr>
          <p:nvPr>
            <p:ph type="ftr" sz="quarter" idx="11"/>
          </p:nvPr>
        </p:nvSpPr>
        <p:spPr/>
        <p:txBody>
          <a:bodyPr/>
          <a:lstStyle/>
          <a:p>
            <a:endParaRPr lang="en-US"/>
          </a:p>
        </p:txBody>
      </p:sp>
      <p:sp>
        <p:nvSpPr>
          <p:cNvPr id="9" name="Substituent număr diapozitiv 8"/>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en-US"/>
          </a:p>
        </p:txBody>
      </p:sp>
      <p:sp>
        <p:nvSpPr>
          <p:cNvPr id="3" name="Substituent dată 2"/>
          <p:cNvSpPr>
            <a:spLocks noGrp="1"/>
          </p:cNvSpPr>
          <p:nvPr>
            <p:ph type="dt" sz="half" idx="10"/>
          </p:nvPr>
        </p:nvSpPr>
        <p:spPr/>
        <p:txBody>
          <a:bodyPr/>
          <a:lstStyle/>
          <a:p>
            <a:fld id="{69E7B2AD-34D6-4093-8772-DC8079B6D005}" type="datetimeFigureOut">
              <a:rPr lang="en-US" smtClean="0"/>
              <a:pPr/>
              <a:t>9/26/2019</a:t>
            </a:fld>
            <a:endParaRPr lang="en-US"/>
          </a:p>
        </p:txBody>
      </p:sp>
      <p:sp>
        <p:nvSpPr>
          <p:cNvPr id="4" name="Substituent subsol 3"/>
          <p:cNvSpPr>
            <a:spLocks noGrp="1"/>
          </p:cNvSpPr>
          <p:nvPr>
            <p:ph type="ftr" sz="quarter" idx="11"/>
          </p:nvPr>
        </p:nvSpPr>
        <p:spPr/>
        <p:txBody>
          <a:bodyPr/>
          <a:lstStyle/>
          <a:p>
            <a:endParaRPr lang="en-US"/>
          </a:p>
        </p:txBody>
      </p:sp>
      <p:sp>
        <p:nvSpPr>
          <p:cNvPr id="5" name="Substituent număr diapozitiv 4"/>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69E7B2AD-34D6-4093-8772-DC8079B6D005}" type="datetimeFigureOut">
              <a:rPr lang="en-US" smtClean="0"/>
              <a:pPr/>
              <a:t>9/26/2019</a:t>
            </a:fld>
            <a:endParaRPr lang="en-US"/>
          </a:p>
        </p:txBody>
      </p:sp>
      <p:sp>
        <p:nvSpPr>
          <p:cNvPr id="3" name="Substituent subsol 2"/>
          <p:cNvSpPr>
            <a:spLocks noGrp="1"/>
          </p:cNvSpPr>
          <p:nvPr>
            <p:ph type="ftr" sz="quarter" idx="11"/>
          </p:nvPr>
        </p:nvSpPr>
        <p:spPr/>
        <p:txBody>
          <a:bodyPr/>
          <a:lstStyle/>
          <a:p>
            <a:endParaRPr lang="en-US"/>
          </a:p>
        </p:txBody>
      </p:sp>
      <p:sp>
        <p:nvSpPr>
          <p:cNvPr id="4" name="Substituent număr diapozitiv 3"/>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en-US"/>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69E7B2AD-34D6-4093-8772-DC8079B6D005}" type="datetimeFigureOut">
              <a:rPr lang="en-US" smtClean="0"/>
              <a:pPr/>
              <a:t>9/26/2019</a:t>
            </a:fld>
            <a:endParaRPr lang="en-US"/>
          </a:p>
        </p:txBody>
      </p:sp>
      <p:sp>
        <p:nvSpPr>
          <p:cNvPr id="6" name="Substituent subsol 5"/>
          <p:cNvSpPr>
            <a:spLocks noGrp="1"/>
          </p:cNvSpPr>
          <p:nvPr>
            <p:ph type="ftr" sz="quarter" idx="11"/>
          </p:nvPr>
        </p:nvSpPr>
        <p:spPr/>
        <p:txBody>
          <a:bodyPr/>
          <a:lstStyle/>
          <a:p>
            <a:endParaRPr lang="en-US"/>
          </a:p>
        </p:txBody>
      </p:sp>
      <p:sp>
        <p:nvSpPr>
          <p:cNvPr id="7" name="Substituent număr diapozitiv 6"/>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en-US"/>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69E7B2AD-34D6-4093-8772-DC8079B6D005}" type="datetimeFigureOut">
              <a:rPr lang="en-US" smtClean="0"/>
              <a:pPr/>
              <a:t>9/26/2019</a:t>
            </a:fld>
            <a:endParaRPr lang="en-US"/>
          </a:p>
        </p:txBody>
      </p:sp>
      <p:sp>
        <p:nvSpPr>
          <p:cNvPr id="6" name="Substituent subsol 5"/>
          <p:cNvSpPr>
            <a:spLocks noGrp="1"/>
          </p:cNvSpPr>
          <p:nvPr>
            <p:ph type="ftr" sz="quarter" idx="11"/>
          </p:nvPr>
        </p:nvSpPr>
        <p:spPr/>
        <p:txBody>
          <a:bodyPr/>
          <a:lstStyle/>
          <a:p>
            <a:endParaRPr lang="en-US"/>
          </a:p>
        </p:txBody>
      </p:sp>
      <p:sp>
        <p:nvSpPr>
          <p:cNvPr id="7" name="Substituent număr diapozitiv 6"/>
          <p:cNvSpPr>
            <a:spLocks noGrp="1"/>
          </p:cNvSpPr>
          <p:nvPr>
            <p:ph type="sldNum" sz="quarter" idx="12"/>
          </p:nvPr>
        </p:nvSpPr>
        <p:spPr/>
        <p:txBody>
          <a:bodyPr/>
          <a:lstStyle/>
          <a:p>
            <a:fld id="{1E923D44-A265-4C35-B3D9-34A1C005FE0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2700000" scaled="0"/>
          <a:tileRect/>
        </a:gradFill>
        <a:effectLst/>
      </p:bgPr>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o-RO" smtClean="0"/>
              <a:t>Faceți clic pentru a edita stilul de titlu Coordonator</a:t>
            </a:r>
            <a:endParaRPr lang="en-US"/>
          </a:p>
        </p:txBody>
      </p:sp>
      <p:sp>
        <p:nvSpPr>
          <p:cNvPr id="3" name="Substituent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Substituent dată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E7B2AD-34D6-4093-8772-DC8079B6D005}" type="datetimeFigureOut">
              <a:rPr lang="en-US" smtClean="0"/>
              <a:pPr/>
              <a:t>9/26/2019</a:t>
            </a:fld>
            <a:endParaRPr lang="en-US"/>
          </a:p>
        </p:txBody>
      </p:sp>
      <p:sp>
        <p:nvSpPr>
          <p:cNvPr id="5" name="Substituent subsol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ubstituent număr diapozitiv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923D44-A265-4C35-B3D9-34A1C005FE0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reptunghi 3"/>
          <p:cNvSpPr/>
          <p:nvPr/>
        </p:nvSpPr>
        <p:spPr>
          <a:xfrm>
            <a:off x="500034" y="571480"/>
            <a:ext cx="7929618" cy="3970318"/>
          </a:xfrm>
          <a:prstGeom prst="rect">
            <a:avLst/>
          </a:prstGeom>
        </p:spPr>
        <p:txBody>
          <a:bodyPr wrap="square">
            <a:spAutoFit/>
          </a:bodyPr>
          <a:lstStyle/>
          <a:p>
            <a:pPr algn="ctr"/>
            <a:r>
              <a:rPr lang="en-US" sz="3600" b="1" dirty="0" err="1" smtClean="0">
                <a:solidFill>
                  <a:schemeClr val="tx2">
                    <a:lumMod val="75000"/>
                  </a:schemeClr>
                </a:solidFill>
              </a:rPr>
              <a:t>Inspectoratul</a:t>
            </a:r>
            <a:r>
              <a:rPr lang="en-US" sz="3600" b="1" dirty="0" smtClean="0">
                <a:solidFill>
                  <a:schemeClr val="tx2">
                    <a:lumMod val="75000"/>
                  </a:schemeClr>
                </a:solidFill>
              </a:rPr>
              <a:t>   </a:t>
            </a:r>
            <a:r>
              <a:rPr lang="en-US" sz="3600" b="1" dirty="0" err="1" smtClean="0">
                <a:solidFill>
                  <a:schemeClr val="tx2">
                    <a:lumMod val="75000"/>
                  </a:schemeClr>
                </a:solidFill>
              </a:rPr>
              <a:t>Scolar</a:t>
            </a:r>
            <a:r>
              <a:rPr lang="en-US" sz="3600" b="1" dirty="0" smtClean="0">
                <a:solidFill>
                  <a:schemeClr val="tx2">
                    <a:lumMod val="75000"/>
                  </a:schemeClr>
                </a:solidFill>
              </a:rPr>
              <a:t> </a:t>
            </a:r>
            <a:r>
              <a:rPr lang="en-US" sz="3600" b="1" dirty="0" err="1" smtClean="0">
                <a:solidFill>
                  <a:schemeClr val="tx2">
                    <a:lumMod val="75000"/>
                  </a:schemeClr>
                </a:solidFill>
              </a:rPr>
              <a:t>Judetean</a:t>
            </a:r>
            <a:r>
              <a:rPr lang="en-US" sz="3600" b="1" dirty="0" smtClean="0">
                <a:solidFill>
                  <a:schemeClr val="tx2">
                    <a:lumMod val="75000"/>
                  </a:schemeClr>
                </a:solidFill>
              </a:rPr>
              <a:t>   </a:t>
            </a:r>
            <a:r>
              <a:rPr lang="en-US" sz="3600" b="1" dirty="0" err="1" smtClean="0">
                <a:solidFill>
                  <a:schemeClr val="tx2">
                    <a:lumMod val="75000"/>
                  </a:schemeClr>
                </a:solidFill>
              </a:rPr>
              <a:t>Dolj</a:t>
            </a:r>
            <a:endParaRPr lang="en-US" sz="3600" b="1" dirty="0" smtClean="0">
              <a:solidFill>
                <a:schemeClr val="tx2">
                  <a:lumMod val="75000"/>
                </a:schemeClr>
              </a:solidFill>
            </a:endParaRPr>
          </a:p>
          <a:p>
            <a:pPr algn="ctr"/>
            <a:endParaRPr lang="en-US" sz="3600" b="1" dirty="0" smtClean="0">
              <a:solidFill>
                <a:schemeClr val="tx2">
                  <a:lumMod val="75000"/>
                </a:schemeClr>
              </a:solidFill>
            </a:endParaRPr>
          </a:p>
          <a:p>
            <a:pPr algn="ctr"/>
            <a:endParaRPr lang="en-US" sz="3600" b="1" dirty="0" smtClean="0">
              <a:solidFill>
                <a:schemeClr val="tx2">
                  <a:lumMod val="75000"/>
                </a:schemeClr>
              </a:solidFill>
            </a:endParaRPr>
          </a:p>
          <a:p>
            <a:pPr algn="ctr"/>
            <a:r>
              <a:rPr lang="en-US" sz="3600" b="1" dirty="0" smtClean="0">
                <a:solidFill>
                  <a:schemeClr val="tx2">
                    <a:lumMod val="75000"/>
                  </a:schemeClr>
                </a:solidFill>
              </a:rPr>
              <a:t> </a:t>
            </a:r>
            <a:r>
              <a:rPr lang="ro-RO" sz="3600" b="1" dirty="0" smtClean="0">
                <a:solidFill>
                  <a:schemeClr val="tx2">
                    <a:lumMod val="75000"/>
                  </a:schemeClr>
                </a:solidFill>
              </a:rPr>
              <a:t>CONSFĂTUIRI </a:t>
            </a:r>
            <a:r>
              <a:rPr lang="en-US" sz="3600" b="1" dirty="0" smtClean="0">
                <a:solidFill>
                  <a:schemeClr val="tx2">
                    <a:lumMod val="75000"/>
                  </a:schemeClr>
                </a:solidFill>
              </a:rPr>
              <a:t> </a:t>
            </a:r>
            <a:r>
              <a:rPr lang="ro-RO" sz="3600" b="1" dirty="0" smtClean="0">
                <a:solidFill>
                  <a:schemeClr val="tx2">
                    <a:lumMod val="75000"/>
                  </a:schemeClr>
                </a:solidFill>
              </a:rPr>
              <a:t>MATEMATICĂ</a:t>
            </a:r>
            <a:br>
              <a:rPr lang="ro-RO" sz="3600" b="1" dirty="0" smtClean="0">
                <a:solidFill>
                  <a:schemeClr val="tx2">
                    <a:lumMod val="75000"/>
                  </a:schemeClr>
                </a:solidFill>
              </a:rPr>
            </a:br>
            <a:r>
              <a:rPr lang="ro-RO" sz="3600" b="1" dirty="0" smtClean="0">
                <a:solidFill>
                  <a:schemeClr val="tx2">
                    <a:lumMod val="75000"/>
                  </a:schemeClr>
                </a:solidFill>
              </a:rPr>
              <a:t> </a:t>
            </a:r>
            <a:r>
              <a:rPr lang="en-US" sz="3600" b="1" dirty="0" smtClean="0">
                <a:solidFill>
                  <a:schemeClr val="tx2">
                    <a:lumMod val="75000"/>
                  </a:schemeClr>
                </a:solidFill>
              </a:rPr>
              <a:t/>
            </a:r>
            <a:br>
              <a:rPr lang="en-US" sz="3600" b="1" dirty="0" smtClean="0">
                <a:solidFill>
                  <a:schemeClr val="tx2">
                    <a:lumMod val="75000"/>
                  </a:schemeClr>
                </a:solidFill>
              </a:rPr>
            </a:br>
            <a:r>
              <a:rPr lang="en-US" sz="3600" b="1" dirty="0" err="1" smtClean="0">
                <a:solidFill>
                  <a:schemeClr val="tx2">
                    <a:lumMod val="75000"/>
                  </a:schemeClr>
                </a:solidFill>
              </a:rPr>
              <a:t>Dolj</a:t>
            </a:r>
            <a:r>
              <a:rPr lang="en-US" sz="3600" b="1" dirty="0" smtClean="0">
                <a:solidFill>
                  <a:schemeClr val="tx2">
                    <a:lumMod val="75000"/>
                  </a:schemeClr>
                </a:solidFill>
              </a:rPr>
              <a:t> </a:t>
            </a:r>
            <a:r>
              <a:rPr lang="ro-RO" sz="3600" dirty="0" smtClean="0"/>
              <a:t/>
            </a:r>
            <a:br>
              <a:rPr lang="ro-RO" sz="3600" dirty="0" smtClean="0"/>
            </a:br>
            <a:endParaRPr lang="en-US" sz="3600" dirty="0"/>
          </a:p>
        </p:txBody>
      </p:sp>
      <p:sp>
        <p:nvSpPr>
          <p:cNvPr id="5" name="Dreptunghi 4"/>
          <p:cNvSpPr/>
          <p:nvPr/>
        </p:nvSpPr>
        <p:spPr>
          <a:xfrm>
            <a:off x="2500298" y="5572140"/>
            <a:ext cx="4206857" cy="646331"/>
          </a:xfrm>
          <a:prstGeom prst="rect">
            <a:avLst/>
          </a:prstGeom>
        </p:spPr>
        <p:txBody>
          <a:bodyPr wrap="none">
            <a:spAutoFit/>
          </a:bodyPr>
          <a:lstStyle/>
          <a:p>
            <a:r>
              <a:rPr lang="ro-RO" sz="3600" b="1" dirty="0" smtClean="0"/>
              <a:t>2</a:t>
            </a:r>
            <a:r>
              <a:rPr lang="en-US" sz="3600" b="1" dirty="0" smtClean="0"/>
              <a:t>7</a:t>
            </a:r>
            <a:r>
              <a:rPr lang="ro-RO" sz="3600" b="1" dirty="0" smtClean="0"/>
              <a:t> SEPTEMBRIE 2019</a:t>
            </a:r>
            <a:endParaRPr lang="ro-RO"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529" name="Object 1"/>
          <p:cNvGraphicFramePr>
            <a:graphicFrameLocks noChangeAspect="1"/>
          </p:cNvGraphicFramePr>
          <p:nvPr/>
        </p:nvGraphicFramePr>
        <p:xfrm>
          <a:off x="142844" y="928670"/>
          <a:ext cx="8770940" cy="3643338"/>
        </p:xfrm>
        <a:graphic>
          <a:graphicData uri="http://schemas.openxmlformats.org/presentationml/2006/ole">
            <p:oleObj spid="_x0000_s22529" name="Diagramă" r:id="rId3" imgW="8410651" imgH="1866900" progId="MSGraph.Char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357158" y="285728"/>
          <a:ext cx="8143938" cy="5779793"/>
        </p:xfrm>
        <a:graphic>
          <a:graphicData uri="http://schemas.openxmlformats.org/drawingml/2006/table">
            <a:tbl>
              <a:tblPr/>
              <a:tblGrid>
                <a:gridCol w="1788639"/>
                <a:gridCol w="423846"/>
                <a:gridCol w="508137"/>
                <a:gridCol w="423846"/>
                <a:gridCol w="423846"/>
                <a:gridCol w="423846"/>
                <a:gridCol w="508137"/>
                <a:gridCol w="508735"/>
                <a:gridCol w="508137"/>
                <a:gridCol w="423846"/>
                <a:gridCol w="423846"/>
                <a:gridCol w="423248"/>
                <a:gridCol w="423846"/>
                <a:gridCol w="423846"/>
                <a:gridCol w="508137"/>
              </a:tblGrid>
              <a:tr h="140993">
                <a:tc gridSpan="15">
                  <a:txBody>
                    <a:bodyPr/>
                    <a:lstStyle/>
                    <a:p>
                      <a:pPr algn="ctr">
                        <a:spcAft>
                          <a:spcPts val="0"/>
                        </a:spcAft>
                      </a:pPr>
                      <a:r>
                        <a:rPr lang="en-GB" sz="800" b="1" dirty="0" err="1">
                          <a:latin typeface="Times New Roman"/>
                          <a:ea typeface="Times New Roman"/>
                        </a:rPr>
                        <a:t>Rezultate</a:t>
                      </a:r>
                      <a:r>
                        <a:rPr lang="en-GB" sz="800" b="1" dirty="0">
                          <a:latin typeface="Times New Roman"/>
                          <a:ea typeface="Times New Roman"/>
                        </a:rPr>
                        <a:t> finale</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1251">
                <a:tc>
                  <a:txBody>
                    <a:bodyPr/>
                    <a:lstStyle/>
                    <a:p>
                      <a:pPr algn="ctr">
                        <a:spcAft>
                          <a:spcPts val="0"/>
                        </a:spcAft>
                      </a:pPr>
                      <a:r>
                        <a:rPr lang="en-GB" sz="800" b="1">
                          <a:latin typeface="Times New Roman"/>
                          <a:ea typeface="Times New Roman"/>
                        </a:rPr>
                        <a:t>Unitate </a:t>
                      </a:r>
                      <a:r>
                        <a:rPr lang="ro-RO" sz="800" b="1">
                          <a:latin typeface="Times New Roman"/>
                          <a:ea typeface="Times New Roman"/>
                        </a:rPr>
                        <a:t>şcolară</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o-RO" sz="800">
                          <a:latin typeface="Times New Roman"/>
                          <a:ea typeface="Times New Roman"/>
                        </a:rPr>
                        <a:t>Înscrişi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Prompvabilitate înainte de contestaţii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Promovabilitate după contestaţii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Prezenţi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Neprezentaţi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Eliminaţi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Respinşi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Respinşi cu medii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Reuşiţi total</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Reuşiţi 6-6,99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Reuşiţi 7-7,99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Reuşiţi 8-8,99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Reuşiţi 9-9,99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Reuşiţi 10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NATIONAL "FRATII BUZESTI"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253</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99,60%</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100.00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253</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253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NATIONAL MILITAR "TUDOR VLADIMIRESCU"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100,00%</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100.00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32</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0</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NATIONAL "ELENA CUZA"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271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99,26%</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99.26</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271</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269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NATIONAL "CAROL I"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271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97,05%</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98.52</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271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267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103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NATIONAL PEDAGOGIC "STEFAN VELOVAN"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252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96,40%</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96.40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250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241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765">
                <a:tc>
                  <a:txBody>
                    <a:bodyPr/>
                    <a:lstStyle/>
                    <a:p>
                      <a:pPr algn="ctr">
                        <a:spcAft>
                          <a:spcPts val="0"/>
                        </a:spcAft>
                      </a:pPr>
                      <a:r>
                        <a:rPr lang="en-GB" sz="800">
                          <a:solidFill>
                            <a:srgbClr val="000000"/>
                          </a:solidFill>
                          <a:latin typeface="Times New Roman"/>
                          <a:ea typeface="Times New Roman"/>
                        </a:rPr>
                        <a:t>LICEUL "VOLTAIRE"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94,32%</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95.45</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88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NATIONAL "NICOLAE TITULESCU"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87,01%</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89.83</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177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0</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159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TEORETIC "HENRI COANDA"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83,14%</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87.79</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172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151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TEORETIC "TUDOR ARGHEZI"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84,35%</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85.22</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115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TEOLOGIC ADVENTIST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76,47%</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79.41</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34</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8</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TEORETIC "INDEPENDENTA" CALAFAT</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124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76,42%</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78.86</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123</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750">
                <a:tc>
                  <a:txBody>
                    <a:bodyPr/>
                    <a:lstStyle/>
                    <a:p>
                      <a:pPr algn="ctr">
                        <a:spcAft>
                          <a:spcPts val="0"/>
                        </a:spcAft>
                      </a:pPr>
                      <a:r>
                        <a:rPr lang="en-GB" sz="800">
                          <a:solidFill>
                            <a:srgbClr val="000000"/>
                          </a:solidFill>
                          <a:latin typeface="Times New Roman"/>
                          <a:ea typeface="Times New Roman"/>
                        </a:rPr>
                        <a:t>SEMINARUL TEOLOGIC ORTODOX "SFANTUL GRIGORIE TEOLOGUL"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69,57%</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73.91</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23</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"CHARLES LAUGIER"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130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69,60%</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72.80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125</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DE ARTE "MARIN SORESCU"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103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65,66%</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69.70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99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TEORETIC "CONSTANTIN BRANCOVEANU" DABULENI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126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62,30%</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68.85</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122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TEORETIC "MIHAI VITEAZUL" BAILESTI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61,61%</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66.07</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112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74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COLEGIUL "STEFAN ODOBLEJA"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168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61,54%</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64.10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156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100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16</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TEHNOLOGIC "HORIA VINTILA" SEGARCEA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51,11%</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60.00</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45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27</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765">
                <a:tc>
                  <a:txBody>
                    <a:bodyPr/>
                    <a:lstStyle/>
                    <a:p>
                      <a:pPr algn="ctr">
                        <a:spcAft>
                          <a:spcPts val="0"/>
                        </a:spcAft>
                      </a:pPr>
                      <a:r>
                        <a:rPr lang="en-GB" sz="800">
                          <a:solidFill>
                            <a:srgbClr val="000000"/>
                          </a:solidFill>
                          <a:latin typeface="Times New Roman"/>
                          <a:ea typeface="Times New Roman"/>
                        </a:rPr>
                        <a:t>LICEUL "TRAIAN VUIA" CRAIOVA</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230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52,56%</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55.81</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215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120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TEHNOLOGIC "DIMITRIE FILISANU" FILIASI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273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51,84%</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54.29</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a:solidFill>
                            <a:srgbClr val="000000"/>
                          </a:solidFill>
                          <a:latin typeface="Times New Roman"/>
                          <a:ea typeface="Times New Roman"/>
                        </a:rPr>
                        <a:t>245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112</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14</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133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500">
                <a:tc>
                  <a:txBody>
                    <a:bodyPr/>
                    <a:lstStyle/>
                    <a:p>
                      <a:pPr algn="ctr">
                        <a:spcAft>
                          <a:spcPts val="0"/>
                        </a:spcAft>
                      </a:pPr>
                      <a:r>
                        <a:rPr lang="en-GB" sz="800">
                          <a:solidFill>
                            <a:srgbClr val="000000"/>
                          </a:solidFill>
                          <a:latin typeface="Times New Roman"/>
                          <a:ea typeface="Times New Roman"/>
                        </a:rPr>
                        <a:t>LICEUL TEHNOLOGIC "ALEXANDRU MACEDONSKI" MELINESTI</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43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solidFill>
                            <a:schemeClr val="tx1"/>
                          </a:solidFill>
                          <a:latin typeface="Times New Roman"/>
                          <a:ea typeface="Times New Roman"/>
                        </a:rPr>
                        <a:t>50,00%</a:t>
                      </a:r>
                      <a:endParaRPr lang="en-US" sz="900" b="1" dirty="0">
                        <a:solidFill>
                          <a:schemeClr val="tx1"/>
                        </a:solidFill>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algn="ctr" defTabSz="914400" rtl="0" eaLnBrk="1" latinLnBrk="0" hangingPunct="1">
                        <a:spcAft>
                          <a:spcPts val="0"/>
                        </a:spcAft>
                      </a:pPr>
                      <a:r>
                        <a:rPr lang="en-GB" sz="900" b="1" kern="1200" dirty="0">
                          <a:solidFill>
                            <a:schemeClr val="tx1"/>
                          </a:solidFill>
                          <a:latin typeface="Times New Roman"/>
                          <a:ea typeface="Times New Roman"/>
                          <a:cs typeface="+mn-cs"/>
                        </a:rPr>
                        <a:t>52.63</a:t>
                      </a:r>
                      <a:endParaRPr lang="en-US" sz="900" b="1" kern="1200" dirty="0">
                        <a:solidFill>
                          <a:schemeClr val="tx1"/>
                        </a:solidFill>
                        <a:latin typeface="Times New Roman"/>
                        <a:ea typeface="Times New Roman"/>
                        <a:cs typeface="+mn-cs"/>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GB" sz="800" dirty="0">
                          <a:solidFill>
                            <a:srgbClr val="000000"/>
                          </a:solidFill>
                          <a:latin typeface="Times New Roman"/>
                          <a:ea typeface="Times New Roman"/>
                        </a:rPr>
                        <a:t>38</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5</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18</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3</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20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9</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1</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0</a:t>
                      </a:r>
                      <a:endParaRPr lang="en-US" sz="80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0</a:t>
                      </a:r>
                      <a:endParaRPr lang="en-US" sz="800" dirty="0">
                        <a:latin typeface="Arial"/>
                        <a:ea typeface="Times New Roman"/>
                      </a:endParaRPr>
                    </a:p>
                  </a:txBody>
                  <a:tcPr marL="22493" marR="2249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tăText 2"/>
          <p:cNvSpPr txBox="1"/>
          <p:nvPr/>
        </p:nvSpPr>
        <p:spPr>
          <a:xfrm>
            <a:off x="357158" y="285728"/>
            <a:ext cx="8143932" cy="4862870"/>
          </a:xfrm>
          <a:prstGeom prst="rect">
            <a:avLst/>
          </a:prstGeom>
          <a:noFill/>
        </p:spPr>
        <p:txBody>
          <a:bodyPr wrap="square" rtlCol="0">
            <a:spAutoFit/>
          </a:bodyPr>
          <a:lstStyle/>
          <a:p>
            <a:pPr algn="ctr"/>
            <a:r>
              <a:rPr lang="en-GB" b="1" dirty="0" smtClean="0"/>
              <a:t> </a:t>
            </a:r>
            <a:r>
              <a:rPr lang="en-GB" sz="2000" b="1" dirty="0" err="1" smtClean="0"/>
              <a:t>Rezultatele</a:t>
            </a:r>
            <a:r>
              <a:rPr lang="en-GB" sz="2000" b="1" dirty="0" smtClean="0"/>
              <a:t> </a:t>
            </a:r>
            <a:r>
              <a:rPr lang="en-GB" sz="2000" b="1" dirty="0" err="1" smtClean="0"/>
              <a:t>elevilor</a:t>
            </a:r>
            <a:r>
              <a:rPr lang="en-GB" sz="2000" b="1" dirty="0" smtClean="0"/>
              <a:t> la </a:t>
            </a:r>
            <a:r>
              <a:rPr lang="en-GB" sz="2000" b="1" dirty="0" err="1" smtClean="0"/>
              <a:t>olimpiadele</a:t>
            </a:r>
            <a:r>
              <a:rPr lang="en-GB" sz="2000" b="1" dirty="0" smtClean="0"/>
              <a:t> </a:t>
            </a:r>
            <a:r>
              <a:rPr lang="en-GB" sz="2000" b="1" dirty="0" err="1" smtClean="0"/>
              <a:t>şi</a:t>
            </a:r>
            <a:r>
              <a:rPr lang="en-GB" sz="2000" b="1" dirty="0" smtClean="0"/>
              <a:t> la </a:t>
            </a:r>
            <a:r>
              <a:rPr lang="en-GB" sz="2000" b="1" dirty="0" err="1" smtClean="0"/>
              <a:t>concursurile</a:t>
            </a:r>
            <a:r>
              <a:rPr lang="en-GB" sz="2000" b="1" dirty="0" smtClean="0"/>
              <a:t> </a:t>
            </a:r>
            <a:r>
              <a:rPr lang="en-GB" sz="2000" b="1" dirty="0" err="1" smtClean="0"/>
              <a:t>şcolare</a:t>
            </a:r>
            <a:r>
              <a:rPr lang="en-GB" sz="2000" b="1" dirty="0" smtClean="0"/>
              <a:t> </a:t>
            </a:r>
            <a:r>
              <a:rPr lang="en-GB" sz="2000" b="1" dirty="0" err="1" smtClean="0"/>
              <a:t>naţionale</a:t>
            </a:r>
            <a:r>
              <a:rPr lang="en-GB" sz="2000" b="1" dirty="0" smtClean="0"/>
              <a:t> </a:t>
            </a:r>
            <a:r>
              <a:rPr lang="en-GB" sz="2000" b="1" dirty="0" err="1" smtClean="0"/>
              <a:t>şi</a:t>
            </a:r>
            <a:r>
              <a:rPr lang="en-GB" sz="2000" b="1" dirty="0" smtClean="0"/>
              <a:t> </a:t>
            </a:r>
            <a:r>
              <a:rPr lang="en-GB" sz="2000" b="1" dirty="0" err="1" smtClean="0"/>
              <a:t>internaţionale</a:t>
            </a:r>
            <a:endParaRPr lang="en-US" sz="2000" dirty="0" smtClean="0"/>
          </a:p>
          <a:p>
            <a:r>
              <a:rPr lang="en-GB" b="1" dirty="0" smtClean="0"/>
              <a:t> </a:t>
            </a:r>
            <a:endParaRPr lang="en-US" dirty="0" smtClean="0"/>
          </a:p>
          <a:p>
            <a:r>
              <a:rPr lang="ro-RO" b="1" dirty="0" smtClean="0"/>
              <a:t>	</a:t>
            </a:r>
            <a:endParaRPr lang="en-US" dirty="0" smtClean="0"/>
          </a:p>
          <a:p>
            <a:r>
              <a:rPr lang="ro-RO" dirty="0" smtClean="0"/>
              <a:t> 	</a:t>
            </a:r>
            <a:endParaRPr lang="en-US" dirty="0" smtClean="0"/>
          </a:p>
          <a:p>
            <a:r>
              <a:rPr lang="ro-RO" dirty="0" smtClean="0"/>
              <a:t> </a:t>
            </a:r>
            <a:endParaRPr lang="en-US" dirty="0" smtClean="0"/>
          </a:p>
          <a:p>
            <a:r>
              <a:rPr lang="ro-RO" dirty="0" smtClean="0"/>
              <a:t>La nivelul judeţului Dolj s-au organizat Olimpiada Naţională de Matematică, etapa pe şcoală, locală şi </a:t>
            </a:r>
            <a:r>
              <a:rPr lang="ro-RO" dirty="0" smtClean="0"/>
              <a:t>judeţeană.</a:t>
            </a:r>
            <a:endParaRPr lang="en-US" dirty="0" smtClean="0"/>
          </a:p>
          <a:p>
            <a:r>
              <a:rPr lang="ro-RO" dirty="0" smtClean="0"/>
              <a:t> </a:t>
            </a:r>
            <a:endParaRPr lang="en-US" dirty="0" smtClean="0"/>
          </a:p>
          <a:p>
            <a:r>
              <a:rPr lang="it-IT" b="1" i="1" dirty="0" smtClean="0"/>
              <a:t>OLIMPIADA NA</a:t>
            </a:r>
            <a:r>
              <a:rPr lang="ro-RO" b="1" i="1" dirty="0" smtClean="0"/>
              <a:t>Ţ</a:t>
            </a:r>
            <a:r>
              <a:rPr lang="it-IT" b="1" i="1" dirty="0" smtClean="0"/>
              <a:t>IONALĂ DE MATEMATICĂ</a:t>
            </a:r>
            <a:r>
              <a:rPr lang="en-US" b="1" i="1" dirty="0" smtClean="0"/>
              <a:t>:</a:t>
            </a:r>
            <a:endParaRPr lang="en-US" dirty="0" smtClean="0"/>
          </a:p>
          <a:p>
            <a:r>
              <a:rPr lang="it-IT" b="1" i="1" dirty="0" smtClean="0"/>
              <a:t> </a:t>
            </a:r>
            <a:endParaRPr lang="en-US" dirty="0" smtClean="0"/>
          </a:p>
          <a:p>
            <a:pPr lvl="0"/>
            <a:r>
              <a:rPr lang="en-US" b="1" i="1" dirty="0" smtClean="0"/>
              <a:t>1.  </a:t>
            </a:r>
            <a:r>
              <a:rPr lang="ro-RO" b="1" i="1" dirty="0" smtClean="0"/>
              <a:t>Olimpiada de Matematică, etapa locală</a:t>
            </a:r>
            <a:r>
              <a:rPr lang="ro-RO" dirty="0" smtClean="0"/>
              <a:t>, </a:t>
            </a:r>
            <a:r>
              <a:rPr lang="ro-RO" b="1" dirty="0" smtClean="0"/>
              <a:t>16 februarie 2019</a:t>
            </a:r>
            <a:r>
              <a:rPr lang="ro-RO" dirty="0" smtClean="0"/>
              <a:t> , desfășurată la </a:t>
            </a:r>
            <a:r>
              <a:rPr lang="ro-RO" b="1" i="1" dirty="0" smtClean="0"/>
              <a:t>Colegiul Tehnic „Costin D. Neniţescu”</a:t>
            </a:r>
            <a:r>
              <a:rPr lang="en-GB" b="1" i="1" dirty="0" smtClean="0"/>
              <a:t>, Craiova</a:t>
            </a:r>
            <a:r>
              <a:rPr lang="ro-RO" b="1" i="1" dirty="0" smtClean="0"/>
              <a:t> şi  Şcoala Gimnazială “ Nicolae Romanescu”, Craiova.</a:t>
            </a:r>
            <a:endParaRPr lang="en-US" dirty="0" smtClean="0"/>
          </a:p>
          <a:p>
            <a:r>
              <a:rPr lang="en-US" b="1" dirty="0" smtClean="0"/>
              <a:t>2</a:t>
            </a:r>
            <a:r>
              <a:rPr lang="ro-RO" dirty="0" smtClean="0"/>
              <a:t>.</a:t>
            </a:r>
            <a:r>
              <a:rPr lang="ro-RO" b="1" dirty="0" smtClean="0"/>
              <a:t>   </a:t>
            </a:r>
            <a:r>
              <a:rPr lang="ro-RO" b="1" i="1" dirty="0" smtClean="0"/>
              <a:t>Olimpiada de Matematică, etapa județeană</a:t>
            </a:r>
            <a:r>
              <a:rPr lang="ro-RO" dirty="0" smtClean="0"/>
              <a:t>, </a:t>
            </a:r>
            <a:r>
              <a:rPr lang="ro-RO" b="1" dirty="0" smtClean="0"/>
              <a:t>16 martie 2019</a:t>
            </a:r>
            <a:r>
              <a:rPr lang="ro-RO" dirty="0" smtClean="0"/>
              <a:t>, desfășurată la </a:t>
            </a:r>
            <a:r>
              <a:rPr lang="en-GB" b="1" i="1" dirty="0" err="1" smtClean="0"/>
              <a:t>Liceul</a:t>
            </a:r>
            <a:r>
              <a:rPr lang="en-GB" b="1" i="1" dirty="0" smtClean="0"/>
              <a:t> </a:t>
            </a:r>
            <a:r>
              <a:rPr lang="en-GB" b="1" i="1" dirty="0" err="1" smtClean="0"/>
              <a:t>Tehnologic</a:t>
            </a:r>
            <a:r>
              <a:rPr lang="en-GB" b="1" i="1" dirty="0" smtClean="0"/>
              <a:t> </a:t>
            </a:r>
            <a:r>
              <a:rPr lang="en-GB" b="1" i="1" dirty="0" err="1" smtClean="0"/>
              <a:t>Transporturi</a:t>
            </a:r>
            <a:r>
              <a:rPr lang="en-GB" b="1" i="1" dirty="0" smtClean="0"/>
              <a:t> C</a:t>
            </a:r>
            <a:r>
              <a:rPr lang="ro-RO" b="1" i="1" dirty="0" smtClean="0"/>
              <a:t>ăi Ferate</a:t>
            </a:r>
            <a:r>
              <a:rPr lang="en-GB" b="1" i="1" dirty="0" smtClean="0"/>
              <a:t>, Craiova.</a:t>
            </a:r>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 2"/>
          <p:cNvGraphicFramePr>
            <a:graphicFrameLocks noGrp="1"/>
          </p:cNvGraphicFramePr>
          <p:nvPr/>
        </p:nvGraphicFramePr>
        <p:xfrm>
          <a:off x="357157" y="357166"/>
          <a:ext cx="8215371" cy="6344085"/>
        </p:xfrm>
        <a:graphic>
          <a:graphicData uri="http://schemas.openxmlformats.org/drawingml/2006/table">
            <a:tbl>
              <a:tblPr/>
              <a:tblGrid>
                <a:gridCol w="779044"/>
                <a:gridCol w="1770554"/>
                <a:gridCol w="708222"/>
                <a:gridCol w="830512"/>
                <a:gridCol w="2356485"/>
                <a:gridCol w="1770554"/>
              </a:tblGrid>
              <a:tr h="282505">
                <a:tc>
                  <a:txBody>
                    <a:bodyPr/>
                    <a:lstStyle/>
                    <a:p>
                      <a:pPr marR="12700" algn="ctr">
                        <a:spcAft>
                          <a:spcPts val="0"/>
                        </a:spcAft>
                      </a:pPr>
                      <a:r>
                        <a:rPr lang="en-GB" sz="900" b="1" dirty="0">
                          <a:latin typeface="Times New Roman"/>
                          <a:ea typeface="Times New Roman"/>
                        </a:rPr>
                        <a:t>Nr.crt.</a:t>
                      </a:r>
                      <a:endParaRPr lang="en-US" sz="900" dirty="0">
                        <a:latin typeface="Arial"/>
                        <a:ea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900" b="1">
                          <a:latin typeface="Times New Roman"/>
                          <a:ea typeface="Times New Roman"/>
                        </a:rPr>
                        <a:t>Numele şi prenumele</a:t>
                      </a:r>
                      <a:endParaRPr lang="en-US" sz="900">
                        <a:latin typeface="Arial"/>
                        <a:ea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900" b="1">
                          <a:latin typeface="Times New Roman"/>
                          <a:ea typeface="Times New Roman"/>
                        </a:rPr>
                        <a:t>clasa</a:t>
                      </a:r>
                      <a:endParaRPr lang="en-US" sz="900">
                        <a:latin typeface="Arial"/>
                        <a:ea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900" b="1">
                          <a:latin typeface="Times New Roman"/>
                          <a:ea typeface="Times New Roman"/>
                          <a:cs typeface="Arial"/>
                        </a:rPr>
                        <a:t>Punctajul obținut la faza județeană</a:t>
                      </a:r>
                      <a:endParaRPr lang="en-US" sz="900">
                        <a:latin typeface="Arial"/>
                        <a:ea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900" b="1">
                          <a:latin typeface="Times New Roman"/>
                          <a:ea typeface="Times New Roman"/>
                        </a:rPr>
                        <a:t>Şcoala</a:t>
                      </a:r>
                      <a:endParaRPr lang="en-US" sz="900">
                        <a:latin typeface="Arial"/>
                        <a:ea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900" b="1">
                          <a:latin typeface="Times New Roman"/>
                          <a:ea typeface="Times New Roman"/>
                        </a:rPr>
                        <a:t>Numele profesorului îndrumător</a:t>
                      </a:r>
                      <a:endParaRPr lang="en-US" sz="900">
                        <a:latin typeface="Arial"/>
                        <a:ea typeface="Times New Roman"/>
                      </a:endParaRPr>
                    </a:p>
                  </a:txBody>
                  <a:tcPr marL="28575" marR="28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CODREȘ MIHAI</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23,00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„MIRCEA ELIADE”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TRINCU LAVINIA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2</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GÎRBOVAN ROBERT LUCA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20,00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„MIRCEA ELIADE”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TRINCU LAVINIA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3</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PÎRVULESCU GABRIELA MĂDĂLINA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24,00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"GHEORGHE ŢIŢEICA"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PREDA DUMITRU FELICIAN</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4</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PĂTRU MIHAI COSMIN</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19,50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"CAROL 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POPESCU LUMINIŢA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5</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NIŢU VICTOR AUGUSTUS</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16,50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"CAROL 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PETRICĂ AURELIA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6</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POPESCU REBECA MARIA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16,00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„MIRCEA ELIADE”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FIRICEL MARIAN</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7</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OPORANU IULIA-MARIA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22,00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„MIRCEA ELIADE”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BENEA FLOREA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8</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MARCU RĂZVAN GABRIEL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21,00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"GHEORGHE ŢIŢEICA"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MIŢARU ION</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9</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RĂDUȚ ALEXIA ANDREEA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VIII-a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19,00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ŞCOALA GIMNAZIALĂ „MIRCEA ELIADE”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BENEA FLOREA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10</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CIUPERCEANU VLAD MIHAI</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IX-a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28,00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MOANŢĂ CRISTIAN PAUL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11</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TEIȘANU MIHAI</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IX-a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28,00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MOANŢĂ CRISTIAN PAUL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12</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333333"/>
                          </a:solidFill>
                          <a:latin typeface="Times New Roman"/>
                          <a:ea typeface="Times New Roman"/>
                        </a:rPr>
                        <a:t>NEGOESCU DIVIA PETRA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IX-a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20,00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MOANŢĂ CRISTIAN PAUL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13</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MOANŢĂ IONUŢ LIVIU</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27,00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14</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IONICĂ ANDA MARIA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26,00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"CAROL 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CIURCEA RALUCA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15</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PĂTULARU ANDREI - EUGENIU</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22,00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DICU MIHAI</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16</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PASCU IONUȚ ALEXANDRU </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21,00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17</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CRĂCIUNESCU ION-EMANUEL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28,00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18</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DICU ADRIAN - EMANUEL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15,00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19</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OPORANU ALEXANDRU-ŞTEFAN</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14,00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"CAROL 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SPIRIDON CĂTĂLIN IRINEL</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20</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DRĂGHIA DENISA-IULIA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17,50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POPA MARIN</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505">
                <a:tc>
                  <a:txBody>
                    <a:bodyPr/>
                    <a:lstStyle/>
                    <a:p>
                      <a:pPr marL="342900" marR="12700" lvl="0" indent="-342900" algn="ctr">
                        <a:spcAft>
                          <a:spcPts val="0"/>
                        </a:spcAft>
                        <a:buFont typeface="+mj-lt"/>
                        <a:buNone/>
                        <a:tabLst>
                          <a:tab pos="457200" algn="l"/>
                        </a:tabLst>
                      </a:pPr>
                      <a:r>
                        <a:rPr lang="en-GB" sz="1000" dirty="0" smtClean="0">
                          <a:solidFill>
                            <a:schemeClr val="tx2"/>
                          </a:solidFill>
                          <a:latin typeface="Times New Roman"/>
                          <a:ea typeface="Times New Roman"/>
                        </a:rPr>
                        <a:t>21</a:t>
                      </a:r>
                      <a:endParaRPr lang="en-GB" sz="1000" dirty="0">
                        <a:solidFill>
                          <a:schemeClr val="tx2"/>
                        </a:solidFill>
                        <a:latin typeface="Times New Roman"/>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DRĂGHICI RĂZVAN-ANDREI</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XII-a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17,00</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solidFill>
                            <a:srgbClr val="000000"/>
                          </a:solidFill>
                          <a:latin typeface="Times New Roman"/>
                          <a:ea typeface="Times New Roman"/>
                        </a:rPr>
                        <a:t>DICU MIHAI</a:t>
                      </a:r>
                      <a:endParaRPr lang="en-US" sz="900" dirty="0">
                        <a:latin typeface="Arial"/>
                        <a:ea typeface="Times New Roman"/>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5602" name="Rectangle 2"/>
          <p:cNvSpPr>
            <a:spLocks noChangeArrowheads="1"/>
          </p:cNvSpPr>
          <p:nvPr/>
        </p:nvSpPr>
        <p:spPr bwMode="auto">
          <a:xfrm>
            <a:off x="0" y="0"/>
            <a:ext cx="7487947"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4500" algn="l"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LOTUL ELEVILOR CALIFICAŢI LA ETAPA NAŢIONALĂ A OLIMPIADEI NAŢIONALE DE MATEMATICĂ</a:t>
            </a: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a:p>
            <a:pPr marL="0" marR="0" lvl="0" indent="444500" algn="l"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428597" y="1397000"/>
          <a:ext cx="8286806" cy="4063999"/>
        </p:xfrm>
        <a:graphic>
          <a:graphicData uri="http://schemas.openxmlformats.org/drawingml/2006/table">
            <a:tbl>
              <a:tblPr/>
              <a:tblGrid>
                <a:gridCol w="722113"/>
                <a:gridCol w="1772766"/>
                <a:gridCol w="827181"/>
                <a:gridCol w="1182401"/>
                <a:gridCol w="2009579"/>
                <a:gridCol w="1772766"/>
              </a:tblGrid>
              <a:tr h="235887">
                <a:tc>
                  <a:txBody>
                    <a:bodyPr/>
                    <a:lstStyle/>
                    <a:p>
                      <a:pPr algn="ctr">
                        <a:spcAft>
                          <a:spcPts val="0"/>
                        </a:spcAft>
                      </a:pPr>
                      <a:endParaRPr lang="en-US" sz="600" dirty="0">
                        <a:latin typeface="Arial"/>
                        <a:ea typeface="Times New Roman"/>
                      </a:endParaRPr>
                    </a:p>
                    <a:p>
                      <a:pPr algn="ctr">
                        <a:spcAft>
                          <a:spcPts val="0"/>
                        </a:spcAft>
                      </a:pPr>
                      <a:r>
                        <a:rPr lang="en-GB" sz="700" b="1" dirty="0">
                          <a:solidFill>
                            <a:srgbClr val="000000"/>
                          </a:solidFill>
                          <a:latin typeface="Times New Roman"/>
                          <a:ea typeface="Times New Roman"/>
                        </a:rPr>
                        <a:t>Nr. </a:t>
                      </a:r>
                      <a:r>
                        <a:rPr lang="en-GB" sz="700" b="1" dirty="0" err="1">
                          <a:solidFill>
                            <a:srgbClr val="000000"/>
                          </a:solidFill>
                          <a:latin typeface="Times New Roman"/>
                          <a:ea typeface="Times New Roman"/>
                        </a:rPr>
                        <a:t>crt</a:t>
                      </a:r>
                      <a:r>
                        <a:rPr lang="en-GB" sz="700" b="1" dirty="0">
                          <a:solidFill>
                            <a:srgbClr val="000000"/>
                          </a:solidFill>
                          <a:latin typeface="Times New Roman"/>
                          <a:ea typeface="Times New Roman"/>
                        </a:rPr>
                        <a:t>.</a:t>
                      </a:r>
                      <a:endParaRPr lang="en-US" sz="6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700" b="1">
                          <a:solidFill>
                            <a:srgbClr val="000000"/>
                          </a:solidFill>
                          <a:latin typeface="Times New Roman"/>
                          <a:ea typeface="Times New Roman"/>
                        </a:rPr>
                        <a:t>Nume şi </a:t>
                      </a:r>
                      <a:endParaRPr lang="en-US" sz="600">
                        <a:latin typeface="Arial"/>
                        <a:ea typeface="Times New Roman"/>
                      </a:endParaRPr>
                    </a:p>
                    <a:p>
                      <a:pPr algn="ctr">
                        <a:spcAft>
                          <a:spcPts val="0"/>
                        </a:spcAft>
                      </a:pPr>
                      <a:r>
                        <a:rPr lang="en-GB" sz="700" b="1">
                          <a:solidFill>
                            <a:srgbClr val="000000"/>
                          </a:solidFill>
                          <a:latin typeface="Times New Roman"/>
                          <a:ea typeface="Times New Roman"/>
                        </a:rPr>
                        <a:t>prenume</a:t>
                      </a:r>
                      <a:endParaRPr lang="en-US" sz="6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700" b="1">
                          <a:solidFill>
                            <a:srgbClr val="000000"/>
                          </a:solidFill>
                          <a:latin typeface="Times New Roman"/>
                          <a:ea typeface="Times New Roman"/>
                        </a:rPr>
                        <a:t>Clasa</a:t>
                      </a:r>
                      <a:endParaRPr lang="en-US" sz="6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700" b="1">
                          <a:solidFill>
                            <a:srgbClr val="000000"/>
                          </a:solidFill>
                          <a:latin typeface="Times New Roman"/>
                          <a:ea typeface="Times New Roman"/>
                        </a:rPr>
                        <a:t>Secţiunea</a:t>
                      </a:r>
                      <a:endParaRPr lang="en-US" sz="6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700" b="1">
                          <a:solidFill>
                            <a:srgbClr val="000000"/>
                          </a:solidFill>
                          <a:latin typeface="Times New Roman"/>
                          <a:ea typeface="Times New Roman"/>
                        </a:rPr>
                        <a:t>Unitatatea şcolară</a:t>
                      </a:r>
                      <a:endParaRPr lang="en-US" sz="6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700" b="1">
                          <a:solidFill>
                            <a:srgbClr val="000000"/>
                          </a:solidFill>
                          <a:latin typeface="Times New Roman"/>
                          <a:ea typeface="Times New Roman"/>
                        </a:rPr>
                        <a:t>Profesor îndrumător</a:t>
                      </a:r>
                      <a:endParaRPr lang="en-US" sz="6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18">
                <a:tc>
                  <a:txBody>
                    <a:bodyPr/>
                    <a:lstStyle/>
                    <a:p>
                      <a:r>
                        <a:rPr lang="en-US" sz="1000" baseline="0" dirty="0" smtClean="0">
                          <a:latin typeface="Times New Roman"/>
                        </a:rPr>
                        <a:t>      1</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solidFill>
                            <a:srgbClr val="000000"/>
                          </a:solidFill>
                          <a:latin typeface="Times New Roman"/>
                          <a:ea typeface="Times New Roman"/>
                        </a:rPr>
                        <a:t>BORNĂGEL I. AUREL PETRE</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solidFill>
                            <a:srgbClr val="000000"/>
                          </a:solidFill>
                          <a:latin typeface="Times New Roman"/>
                          <a:ea typeface="Times New Roman"/>
                        </a:rPr>
                        <a:t>12</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tehnic</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solidFill>
                            <a:srgbClr val="000000"/>
                          </a:solidFill>
                          <a:latin typeface="Times New Roman"/>
                          <a:ea typeface="Times New Roman"/>
                        </a:rPr>
                        <a:t>Liceul</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Tehnologic</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Alexandru</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Macedonski</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Melinesti</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latin typeface="Times New Roman"/>
                          <a:ea typeface="Times New Roman"/>
                        </a:rPr>
                        <a:t>Nem</a:t>
                      </a:r>
                      <a:r>
                        <a:rPr lang="ro-RO" sz="1100">
                          <a:latin typeface="Times New Roman"/>
                          <a:ea typeface="Times New Roman"/>
                        </a:rPr>
                        <a:t>ţaru Alexandru Gabriel</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18">
                <a:tc>
                  <a:txBody>
                    <a:bodyPr/>
                    <a:lstStyle/>
                    <a:p>
                      <a:r>
                        <a:rPr lang="en-US" sz="1000" dirty="0" smtClean="0">
                          <a:latin typeface="Times New Roman"/>
                        </a:rPr>
                        <a:t>      2</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solidFill>
                            <a:srgbClr val="000000"/>
                          </a:solidFill>
                          <a:latin typeface="Times New Roman"/>
                          <a:ea typeface="Times New Roman"/>
                        </a:rPr>
                        <a:t>CATANA B.M. DIANA ȘTEFANIA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solidFill>
                            <a:srgbClr val="000000"/>
                          </a:solidFill>
                          <a:latin typeface="Times New Roman"/>
                          <a:ea typeface="Times New Roman"/>
                        </a:rPr>
                        <a:t>9</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solidFill>
                            <a:srgbClr val="000000"/>
                          </a:solidFill>
                          <a:latin typeface="Times New Roman"/>
                          <a:ea typeface="Times New Roman"/>
                        </a:rPr>
                        <a:t>științe</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Colegiul Național "Frații Buzești"Craiova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latin typeface="Times New Roman"/>
                          <a:ea typeface="Times New Roman"/>
                        </a:rPr>
                        <a:t>Didu Ileana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18">
                <a:tc>
                  <a:txBody>
                    <a:bodyPr/>
                    <a:lstStyle/>
                    <a:p>
                      <a:r>
                        <a:rPr lang="en-US" sz="1000" dirty="0" smtClean="0">
                          <a:latin typeface="Times New Roman"/>
                        </a:rPr>
                        <a:t>      3</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POPA V. RADU MIHAI</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solidFill>
                            <a:srgbClr val="000000"/>
                          </a:solidFill>
                          <a:latin typeface="Times New Roman"/>
                          <a:ea typeface="Times New Roman"/>
                        </a:rPr>
                        <a:t>10</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solidFill>
                            <a:srgbClr val="000000"/>
                          </a:solidFill>
                          <a:latin typeface="Times New Roman"/>
                          <a:ea typeface="Times New Roman"/>
                        </a:rPr>
                        <a:t>științe</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solidFill>
                            <a:srgbClr val="000000"/>
                          </a:solidFill>
                          <a:latin typeface="Times New Roman"/>
                          <a:ea typeface="Times New Roman"/>
                        </a:rPr>
                        <a:t>Colegiul</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Național</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Frații</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Buzești"Craiova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latin typeface="Times New Roman"/>
                          <a:ea typeface="Times New Roman"/>
                        </a:rPr>
                        <a:t>Preda Oana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910">
                <a:tc>
                  <a:txBody>
                    <a:bodyPr/>
                    <a:lstStyle/>
                    <a:p>
                      <a:r>
                        <a:rPr lang="en-US" sz="1000" dirty="0" smtClean="0">
                          <a:latin typeface="Times New Roman"/>
                        </a:rPr>
                        <a:t>      4</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BOBAIȚĂ A.  REBECCA VASILICA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11</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solidFill>
                            <a:srgbClr val="000000"/>
                          </a:solidFill>
                          <a:latin typeface="Times New Roman"/>
                          <a:ea typeface="Times New Roman"/>
                        </a:rPr>
                        <a:t>științe</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solidFill>
                            <a:srgbClr val="000000"/>
                          </a:solidFill>
                          <a:latin typeface="Times New Roman"/>
                          <a:ea typeface="Times New Roman"/>
                        </a:rPr>
                        <a:t>Colegiul</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Naţional</a:t>
                      </a:r>
                      <a:r>
                        <a:rPr lang="en-GB" sz="1100" dirty="0">
                          <a:solidFill>
                            <a:srgbClr val="000000"/>
                          </a:solidFill>
                          <a:latin typeface="Times New Roman"/>
                          <a:ea typeface="Times New Roman"/>
                        </a:rPr>
                        <a:t> Pedagogic  "</a:t>
                      </a:r>
                      <a:r>
                        <a:rPr lang="en-GB" sz="1100" dirty="0" err="1">
                          <a:solidFill>
                            <a:srgbClr val="000000"/>
                          </a:solidFill>
                          <a:latin typeface="Times New Roman"/>
                          <a:ea typeface="Times New Roman"/>
                        </a:rPr>
                        <a:t>Ştefan</a:t>
                      </a:r>
                      <a:r>
                        <a:rPr lang="en-GB" sz="1100" dirty="0">
                          <a:solidFill>
                            <a:srgbClr val="000000"/>
                          </a:solidFill>
                          <a:latin typeface="Times New Roman"/>
                          <a:ea typeface="Times New Roman"/>
                        </a:rPr>
                        <a:t> </a:t>
                      </a:r>
                      <a:r>
                        <a:rPr lang="en-GB" sz="1100" dirty="0" err="1">
                          <a:solidFill>
                            <a:srgbClr val="000000"/>
                          </a:solidFill>
                          <a:latin typeface="Times New Roman"/>
                          <a:ea typeface="Times New Roman"/>
                        </a:rPr>
                        <a:t>Velovan</a:t>
                      </a:r>
                      <a:r>
                        <a:rPr lang="en-GB" sz="1100" dirty="0">
                          <a:solidFill>
                            <a:srgbClr val="000000"/>
                          </a:solidFill>
                          <a:latin typeface="Times New Roman"/>
                          <a:ea typeface="Times New Roman"/>
                        </a:rPr>
                        <a:t> " Craiova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latin typeface="Times New Roman"/>
                          <a:ea typeface="Times New Roman"/>
                        </a:rPr>
                        <a:t>Drinceanu</a:t>
                      </a:r>
                      <a:r>
                        <a:rPr lang="en-GB" sz="1100" dirty="0">
                          <a:latin typeface="Times New Roman"/>
                          <a:ea typeface="Times New Roman"/>
                        </a:rPr>
                        <a:t> </a:t>
                      </a:r>
                      <a:r>
                        <a:rPr lang="en-GB" sz="1100" dirty="0" err="1">
                          <a:latin typeface="Times New Roman"/>
                          <a:ea typeface="Times New Roman"/>
                        </a:rPr>
                        <a:t>Razvan</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910">
                <a:tc>
                  <a:txBody>
                    <a:bodyPr/>
                    <a:lstStyle/>
                    <a:p>
                      <a:r>
                        <a:rPr lang="en-US" sz="1000" dirty="0" smtClean="0">
                          <a:latin typeface="Times New Roman"/>
                        </a:rPr>
                        <a:t>      5</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latin typeface="Times New Roman"/>
                          <a:ea typeface="Times New Roman"/>
                        </a:rPr>
                        <a:t>GHIMPEŢEANU ANDRA-TEODORA </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12</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științe</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latin typeface="Times New Roman"/>
                          <a:ea typeface="Times New Roman"/>
                        </a:rPr>
                        <a:t>Colegiul</a:t>
                      </a:r>
                      <a:r>
                        <a:rPr lang="en-GB" sz="1100" dirty="0">
                          <a:latin typeface="Times New Roman"/>
                          <a:ea typeface="Times New Roman"/>
                        </a:rPr>
                        <a:t> </a:t>
                      </a:r>
                      <a:r>
                        <a:rPr lang="en-GB" sz="1100" dirty="0" err="1">
                          <a:latin typeface="Times New Roman"/>
                          <a:ea typeface="Times New Roman"/>
                        </a:rPr>
                        <a:t>Naţional</a:t>
                      </a:r>
                      <a:r>
                        <a:rPr lang="en-GB" sz="1100" dirty="0">
                          <a:latin typeface="Times New Roman"/>
                          <a:ea typeface="Times New Roman"/>
                        </a:rPr>
                        <a:t> "Carol I" Craiova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latin typeface="Times New Roman"/>
                          <a:ea typeface="Times New Roman"/>
                        </a:rPr>
                        <a:t>Spiridon</a:t>
                      </a:r>
                      <a:r>
                        <a:rPr lang="en-GB" sz="1100" dirty="0">
                          <a:latin typeface="Times New Roman"/>
                          <a:ea typeface="Times New Roman"/>
                        </a:rPr>
                        <a:t> </a:t>
                      </a:r>
                      <a:r>
                        <a:rPr lang="en-GB" sz="1100" dirty="0" err="1">
                          <a:latin typeface="Times New Roman"/>
                          <a:ea typeface="Times New Roman"/>
                        </a:rPr>
                        <a:t>Cătălin</a:t>
                      </a:r>
                      <a:r>
                        <a:rPr lang="en-GB" sz="1100" dirty="0">
                          <a:latin typeface="Times New Roman"/>
                          <a:ea typeface="Times New Roman"/>
                        </a:rPr>
                        <a:t> </a:t>
                      </a:r>
                      <a:r>
                        <a:rPr lang="en-GB" sz="1100" dirty="0" err="1">
                          <a:latin typeface="Times New Roman"/>
                          <a:ea typeface="Times New Roman"/>
                        </a:rPr>
                        <a:t>Irinel</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910">
                <a:tc>
                  <a:txBody>
                    <a:bodyPr/>
                    <a:lstStyle/>
                    <a:p>
                      <a:r>
                        <a:rPr lang="en-US" sz="1000" dirty="0" smtClean="0">
                          <a:latin typeface="Times New Roman"/>
                        </a:rPr>
                        <a:t>       6</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PÎRVULESCU D. DARIA MARIA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9</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uman</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Colegiul Național "Frații Buzești"Craiova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latin typeface="Times New Roman"/>
                          <a:ea typeface="Times New Roman"/>
                        </a:rPr>
                        <a:t>Iancu</a:t>
                      </a:r>
                      <a:r>
                        <a:rPr lang="en-GB" sz="1100" dirty="0">
                          <a:latin typeface="Times New Roman"/>
                          <a:ea typeface="Times New Roman"/>
                        </a:rPr>
                        <a:t> Daniela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910">
                <a:tc>
                  <a:txBody>
                    <a:bodyPr/>
                    <a:lstStyle/>
                    <a:p>
                      <a:r>
                        <a:rPr lang="en-US" sz="1000" dirty="0" smtClean="0">
                          <a:latin typeface="Times New Roman"/>
                        </a:rPr>
                        <a:t>       7</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CHIRAN I. CĂTĂLINA -ANA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10</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uman</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Colegiul Naţional Pedagogic  "Ştefan Velovan " Craiova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latin typeface="Times New Roman"/>
                          <a:ea typeface="Times New Roman"/>
                        </a:rPr>
                        <a:t>Găleteanu</a:t>
                      </a:r>
                      <a:r>
                        <a:rPr lang="en-GB" sz="1100" dirty="0">
                          <a:latin typeface="Times New Roman"/>
                          <a:ea typeface="Times New Roman"/>
                        </a:rPr>
                        <a:t> </a:t>
                      </a:r>
                      <a:r>
                        <a:rPr lang="en-GB" sz="1100" dirty="0" err="1">
                          <a:latin typeface="Times New Roman"/>
                          <a:ea typeface="Times New Roman"/>
                        </a:rPr>
                        <a:t>Monalisa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18">
                <a:tc>
                  <a:txBody>
                    <a:bodyPr/>
                    <a:lstStyle/>
                    <a:p>
                      <a:r>
                        <a:rPr lang="en-US" sz="1000" dirty="0" smtClean="0">
                          <a:latin typeface="Times New Roman"/>
                        </a:rPr>
                        <a:t>       8</a:t>
                      </a:r>
                      <a:endParaRPr lang="en-US" sz="1000" dirty="0">
                        <a:latin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DROSU M. ANA-MARIA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12</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uman</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solidFill>
                            <a:srgbClr val="000000"/>
                          </a:solidFill>
                          <a:latin typeface="Times New Roman"/>
                          <a:ea typeface="Times New Roman"/>
                        </a:rPr>
                        <a:t>Colegiul Naţional Pedagogic  "Ştefan Velovan " Craiova</a:t>
                      </a:r>
                      <a:endParaRPr lang="en-US" sz="110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err="1">
                          <a:latin typeface="Times New Roman"/>
                          <a:ea typeface="Times New Roman"/>
                        </a:rPr>
                        <a:t>Găleteanu</a:t>
                      </a:r>
                      <a:r>
                        <a:rPr lang="en-GB" sz="1100" dirty="0">
                          <a:latin typeface="Times New Roman"/>
                          <a:ea typeface="Times New Roman"/>
                        </a:rPr>
                        <a:t> </a:t>
                      </a:r>
                      <a:r>
                        <a:rPr lang="en-GB" sz="1100" dirty="0" err="1">
                          <a:latin typeface="Times New Roman"/>
                          <a:ea typeface="Times New Roman"/>
                        </a:rPr>
                        <a:t>Monalisa</a:t>
                      </a:r>
                      <a:endParaRPr lang="en-US" sz="1100" dirty="0">
                        <a:latin typeface="Arial"/>
                        <a:ea typeface="Times New Roman"/>
                      </a:endParaRPr>
                    </a:p>
                  </a:txBody>
                  <a:tcPr marL="48525" marR="48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6625" name="Rectangle 1"/>
          <p:cNvSpPr>
            <a:spLocks noChangeArrowheads="1"/>
          </p:cNvSpPr>
          <p:nvPr/>
        </p:nvSpPr>
        <p:spPr bwMode="auto">
          <a:xfrm>
            <a:off x="1857356" y="214290"/>
            <a:ext cx="5666231" cy="7386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45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LOTUL ELEVILOR CALIFICAŢI LA ETAPA NAŢIONALĂ  A </a:t>
            </a:r>
          </a:p>
          <a:p>
            <a:pPr marL="0" marR="0" lvl="0" indent="4445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CONCURSULUI DE MATEMATICĂ „ADOLF HAIMOVICI”</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44450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tăText 1"/>
          <p:cNvSpPr txBox="1"/>
          <p:nvPr/>
        </p:nvSpPr>
        <p:spPr>
          <a:xfrm>
            <a:off x="428596" y="0"/>
            <a:ext cx="8143932" cy="923330"/>
          </a:xfrm>
          <a:prstGeom prst="rect">
            <a:avLst/>
          </a:prstGeom>
          <a:noFill/>
        </p:spPr>
        <p:txBody>
          <a:bodyPr wrap="square" rtlCol="0">
            <a:spAutoFit/>
          </a:bodyPr>
          <a:lstStyle/>
          <a:p>
            <a:pPr algn="ctr"/>
            <a:r>
              <a:rPr lang="en-GB" b="1" dirty="0" err="1" smtClean="0"/>
              <a:t>Rezultate</a:t>
            </a:r>
            <a:r>
              <a:rPr lang="en-GB" b="1" dirty="0" smtClean="0"/>
              <a:t> </a:t>
            </a:r>
            <a:r>
              <a:rPr lang="en-GB" b="1" dirty="0" err="1" smtClean="0"/>
              <a:t>Olimpiada</a:t>
            </a:r>
            <a:r>
              <a:rPr lang="en-GB" b="1" dirty="0" smtClean="0"/>
              <a:t> </a:t>
            </a:r>
            <a:r>
              <a:rPr lang="en-GB" b="1" dirty="0" err="1" smtClean="0"/>
              <a:t>Naţională</a:t>
            </a:r>
            <a:r>
              <a:rPr lang="en-GB" b="1" dirty="0" smtClean="0"/>
              <a:t> de </a:t>
            </a:r>
            <a:r>
              <a:rPr lang="en-GB" b="1" dirty="0" err="1" smtClean="0"/>
              <a:t>Matematică</a:t>
            </a:r>
            <a:r>
              <a:rPr lang="en-GB" b="1" dirty="0" smtClean="0"/>
              <a:t> 2019</a:t>
            </a:r>
            <a:endParaRPr lang="en-US" dirty="0" smtClean="0"/>
          </a:p>
          <a:p>
            <a:pPr algn="ctr"/>
            <a:r>
              <a:rPr lang="en-GB" b="1" dirty="0" smtClean="0"/>
              <a:t>22-26 </a:t>
            </a:r>
            <a:r>
              <a:rPr lang="en-GB" b="1" dirty="0" err="1" smtClean="0"/>
              <a:t>aprilie</a:t>
            </a:r>
            <a:r>
              <a:rPr lang="en-GB" b="1" dirty="0" smtClean="0"/>
              <a:t> 2019  </a:t>
            </a:r>
            <a:endParaRPr lang="en-US" dirty="0" smtClean="0"/>
          </a:p>
          <a:p>
            <a:pPr algn="ctr"/>
            <a:r>
              <a:rPr lang="en-GB" b="1" dirty="0" err="1" smtClean="0"/>
              <a:t>Hunedoara</a:t>
            </a:r>
            <a:r>
              <a:rPr lang="en-GB" b="1" dirty="0" smtClean="0"/>
              <a:t> </a:t>
            </a:r>
            <a:r>
              <a:rPr lang="en-US" b="1" dirty="0" smtClean="0"/>
              <a:t>(V-VI)</a:t>
            </a:r>
            <a:r>
              <a:rPr lang="en-GB" b="1" dirty="0" smtClean="0"/>
              <a:t> – </a:t>
            </a:r>
            <a:r>
              <a:rPr lang="en-GB" b="1" dirty="0" err="1" smtClean="0"/>
              <a:t>Deva</a:t>
            </a:r>
            <a:r>
              <a:rPr lang="en-GB" b="1" dirty="0" smtClean="0"/>
              <a:t> (VII-XII) </a:t>
            </a:r>
            <a:r>
              <a:rPr lang="en-US" b="1" dirty="0" smtClean="0"/>
              <a:t>(</a:t>
            </a:r>
            <a:r>
              <a:rPr lang="en-US" b="1" dirty="0" err="1" smtClean="0"/>
              <a:t>jud.Hunedoara</a:t>
            </a:r>
            <a:endParaRPr lang="en-US" dirty="0"/>
          </a:p>
        </p:txBody>
      </p:sp>
      <p:pic>
        <p:nvPicPr>
          <p:cNvPr id="28687" name="Imagine 244"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28686" name="Imagine 8" descr="http://onm2016.mateinfomures.org/newicons/argint.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28685" name="Picture 13"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28684" name="Picture 12" descr="http://onm2016.mateinfomures.org/newicons/argint.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28683" name="Imagine 12"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28682" name="Picture 10"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28681" name="Imagine 229" descr="http://onm2016.mateinfomures.org/newicons/aur.png"/>
          <p:cNvPicPr>
            <a:picLocks noChangeAspect="1" noChangeArrowheads="1"/>
          </p:cNvPicPr>
          <p:nvPr/>
        </p:nvPicPr>
        <p:blipFill>
          <a:blip r:embed="rId5" cstate="print"/>
          <a:srcRect/>
          <a:stretch>
            <a:fillRect/>
          </a:stretch>
        </p:blipFill>
        <p:spPr bwMode="auto">
          <a:xfrm>
            <a:off x="0" y="0"/>
            <a:ext cx="209550" cy="247650"/>
          </a:xfrm>
          <a:prstGeom prst="rect">
            <a:avLst/>
          </a:prstGeom>
          <a:noFill/>
        </p:spPr>
      </p:pic>
      <p:pic>
        <p:nvPicPr>
          <p:cNvPr id="28680" name="Picture 8"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28679" name="Picture 7"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28678" name="Picture 6"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28677" name="Picture 5" descr="http://onm2016.mateinfomures.org/newicons/argint.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28676" name="Picture 4"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28675" name="Picture 3"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28674" name="Picture 2" descr="http://onm2016.mateinfomures.org/newicons/argint.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28673" name="Picture 1"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graphicFrame>
        <p:nvGraphicFramePr>
          <p:cNvPr id="20" name="Tabel 19"/>
          <p:cNvGraphicFramePr>
            <a:graphicFrameLocks noGrp="1"/>
          </p:cNvGraphicFramePr>
          <p:nvPr/>
        </p:nvGraphicFramePr>
        <p:xfrm>
          <a:off x="285720" y="1000108"/>
          <a:ext cx="8501121" cy="5269853"/>
        </p:xfrm>
        <a:graphic>
          <a:graphicData uri="http://schemas.openxmlformats.org/drawingml/2006/table">
            <a:tbl>
              <a:tblPr/>
              <a:tblGrid>
                <a:gridCol w="537953"/>
                <a:gridCol w="1253047"/>
                <a:gridCol w="670195"/>
                <a:gridCol w="1016317"/>
                <a:gridCol w="901213"/>
                <a:gridCol w="438361"/>
                <a:gridCol w="438361"/>
                <a:gridCol w="438361"/>
                <a:gridCol w="438361"/>
                <a:gridCol w="554279"/>
                <a:gridCol w="1814673"/>
              </a:tblGrid>
              <a:tr h="534347">
                <a:tc>
                  <a:txBody>
                    <a:bodyPr/>
                    <a:lstStyle/>
                    <a:p>
                      <a:pPr algn="ctr">
                        <a:spcAft>
                          <a:spcPts val="0"/>
                        </a:spcAft>
                      </a:pPr>
                      <a:r>
                        <a:rPr lang="en-GB" sz="800" b="1" dirty="0">
                          <a:latin typeface="Times New Roman"/>
                          <a:ea typeface="Times New Roman"/>
                        </a:rPr>
                        <a:t>Nr. </a:t>
                      </a:r>
                      <a:r>
                        <a:rPr lang="en-GB" sz="800" b="1" dirty="0" err="1">
                          <a:latin typeface="Times New Roman"/>
                          <a:ea typeface="Times New Roman"/>
                        </a:rPr>
                        <a:t>crt</a:t>
                      </a:r>
                      <a:r>
                        <a:rPr lang="en-GB" sz="800" b="1" dirty="0">
                          <a:latin typeface="Times New Roman"/>
                          <a:ea typeface="Times New Roman"/>
                        </a:rPr>
                        <a:t>.</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dirty="0" err="1">
                          <a:latin typeface="Times New Roman"/>
                          <a:ea typeface="Times New Roman"/>
                        </a:rPr>
                        <a:t>Nume</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Clasa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dirty="0" err="1">
                          <a:latin typeface="Times New Roman"/>
                          <a:ea typeface="Times New Roman"/>
                        </a:rPr>
                        <a:t>Şcoala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Numele profesorului îndrumător</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dirty="0">
                          <a:latin typeface="Times New Roman"/>
                          <a:ea typeface="Times New Roman"/>
                        </a:rPr>
                        <a:t>P1</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P2</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P3</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dirty="0">
                          <a:latin typeface="Times New Roman"/>
                          <a:ea typeface="Times New Roman"/>
                        </a:rPr>
                        <a:t>P4</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dirty="0">
                          <a:latin typeface="Times New Roman"/>
                          <a:ea typeface="Times New Roman"/>
                        </a:rPr>
                        <a:t>Total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Premiu</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980">
                <a:tc>
                  <a:txBody>
                    <a:bodyPr/>
                    <a:lstStyle/>
                    <a:p>
                      <a:pPr algn="ctr"/>
                      <a:r>
                        <a:rPr lang="en-US" sz="800" b="1" dirty="0" smtClean="0">
                          <a:latin typeface="Times New Roman"/>
                        </a:rPr>
                        <a:t>1</a:t>
                      </a:r>
                      <a:endParaRPr lang="en-US" sz="800" b="1"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CODREȘ MIHAI</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ŞCOALA GIMNAZIALĂ „MIRCEA ELIADE” CRAIOVA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TRINCU LAVINIA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2,00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0,50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4,00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err="1">
                          <a:latin typeface="Times New Roman"/>
                          <a:ea typeface="Times New Roman"/>
                        </a:rPr>
                        <a:t>Locul</a:t>
                      </a:r>
                      <a:r>
                        <a:rPr lang="en-GB" sz="800" dirty="0">
                          <a:latin typeface="Times New Roman"/>
                          <a:ea typeface="Times New Roman"/>
                        </a:rPr>
                        <a:t> </a:t>
                      </a:r>
                      <a:r>
                        <a:rPr lang="en-GB" sz="800" b="1" dirty="0">
                          <a:latin typeface="Times New Roman"/>
                          <a:ea typeface="Times New Roman"/>
                        </a:rPr>
                        <a:t>82-89/ 105</a:t>
                      </a:r>
                      <a:r>
                        <a:rPr lang="en-GB" sz="800" dirty="0">
                          <a:latin typeface="Times New Roman"/>
                          <a:ea typeface="Times New Roman"/>
                        </a:rPr>
                        <a:t>;                              </a:t>
                      </a:r>
                      <a:r>
                        <a:rPr lang="en-GB" sz="800" b="1" dirty="0">
                          <a:latin typeface="Times New Roman"/>
                          <a:ea typeface="Times New Roman"/>
                        </a:rPr>
                        <a:t>4,00 p</a:t>
                      </a:r>
                      <a:r>
                        <a:rPr lang="en-GB" sz="800" dirty="0">
                          <a:solidFill>
                            <a:srgbClr val="FF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980">
                <a:tc>
                  <a:txBody>
                    <a:bodyPr/>
                    <a:lstStyle/>
                    <a:p>
                      <a:pPr algn="ctr"/>
                      <a:r>
                        <a:rPr lang="en-US" sz="800" dirty="0" smtClean="0">
                          <a:latin typeface="Times New Roman"/>
                        </a:rPr>
                        <a:t>2</a:t>
                      </a:r>
                      <a:endParaRPr lang="en-US" sz="8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GÎRBOVAN ROBERT LUCA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ŞCOALA GIMNAZIALĂ „MIRCEA ELIADE”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TRINCU LAVINIA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2,00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5,00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err="1">
                          <a:latin typeface="Times New Roman"/>
                          <a:ea typeface="Times New Roman"/>
                        </a:rPr>
                        <a:t>Locul</a:t>
                      </a:r>
                      <a:r>
                        <a:rPr lang="en-GB" sz="800" dirty="0">
                          <a:latin typeface="Times New Roman"/>
                          <a:ea typeface="Times New Roman"/>
                        </a:rPr>
                        <a:t> </a:t>
                      </a:r>
                      <a:r>
                        <a:rPr lang="en-GB" sz="800" b="1" dirty="0">
                          <a:latin typeface="Times New Roman"/>
                          <a:ea typeface="Times New Roman"/>
                        </a:rPr>
                        <a:t>77-78/ 97;</a:t>
                      </a:r>
                      <a:r>
                        <a:rPr lang="en-GB" sz="800" b="1" dirty="0">
                          <a:solidFill>
                            <a:srgbClr val="FF0000"/>
                          </a:solidFill>
                          <a:latin typeface="Times New Roman"/>
                          <a:ea typeface="Times New Roman"/>
                        </a:rPr>
                        <a:t>                                </a:t>
                      </a:r>
                      <a:r>
                        <a:rPr lang="en-GB" sz="800" b="1" dirty="0">
                          <a:latin typeface="Times New Roman"/>
                          <a:ea typeface="Times New Roman"/>
                        </a:rPr>
                        <a:t>5,00 p</a:t>
                      </a:r>
                      <a:r>
                        <a:rPr lang="en-GB" sz="800" dirty="0">
                          <a:solidFill>
                            <a:srgbClr val="FF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980">
                <a:tc>
                  <a:txBody>
                    <a:bodyPr/>
                    <a:lstStyle/>
                    <a:p>
                      <a:pPr algn="ctr"/>
                      <a:r>
                        <a:rPr lang="en-US" sz="800" dirty="0" smtClean="0">
                          <a:latin typeface="Times New Roman"/>
                        </a:rPr>
                        <a:t>3</a:t>
                      </a:r>
                      <a:endParaRPr lang="en-US" sz="8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PÎRVULESCU GABRIELA MĂDĂLINA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VII-a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ŞCOALA GIMNAZIALĂ "GHEORGHE ŢIŢEICA"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PREDA DUMITRU FELICIAN</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7,00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4,00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7,00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18,00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err="1">
                          <a:latin typeface="Times New Roman"/>
                          <a:ea typeface="Times New Roman"/>
                        </a:rPr>
                        <a:t>Locul</a:t>
                      </a:r>
                      <a:r>
                        <a:rPr lang="en-GB" sz="800" dirty="0">
                          <a:latin typeface="Times New Roman"/>
                          <a:ea typeface="Times New Roman"/>
                        </a:rPr>
                        <a:t> </a:t>
                      </a:r>
                      <a:r>
                        <a:rPr lang="en-GB" sz="800" b="1" dirty="0">
                          <a:latin typeface="Times New Roman"/>
                          <a:ea typeface="Times New Roman"/>
                        </a:rPr>
                        <a:t>11/ 99;                                18,00 p;</a:t>
                      </a:r>
                      <a:r>
                        <a:rPr lang="en-GB" sz="800" dirty="0">
                          <a:latin typeface="Times New Roman"/>
                          <a:ea typeface="Times New Roman"/>
                        </a:rPr>
                        <a:t>                                  </a:t>
                      </a:r>
                      <a:r>
                        <a:rPr lang="en-GB" sz="800" b="1" dirty="0" err="1">
                          <a:latin typeface="Times New Roman"/>
                          <a:ea typeface="Times New Roman"/>
                        </a:rPr>
                        <a:t>Menţiune</a:t>
                      </a:r>
                      <a:r>
                        <a:rPr lang="en-GB" sz="800" b="1" dirty="0">
                          <a:latin typeface="Times New Roman"/>
                          <a:ea typeface="Times New Roman"/>
                        </a:rPr>
                        <a:t> / </a:t>
                      </a:r>
                      <a:r>
                        <a:rPr lang="en-GB" sz="800" b="1" dirty="0" err="1">
                          <a:latin typeface="Times New Roman"/>
                          <a:ea typeface="Times New Roman"/>
                        </a:rPr>
                        <a:t>Argint</a:t>
                      </a:r>
                      <a:r>
                        <a:rPr lang="en-GB" sz="800" b="1" dirty="0">
                          <a:latin typeface="Times New Roman"/>
                          <a:ea typeface="Times New Roman"/>
                        </a:rPr>
                        <a:t>;</a:t>
                      </a:r>
                      <a:endParaRPr lang="en-US" sz="800" dirty="0">
                        <a:latin typeface="Arial"/>
                        <a:ea typeface="Times New Roman"/>
                      </a:endParaRPr>
                    </a:p>
                    <a:p>
                      <a:pPr algn="ctr">
                        <a:spcAft>
                          <a:spcPts val="0"/>
                        </a:spcAft>
                      </a:pPr>
                      <a:r>
                        <a:rPr lang="en-GB" sz="800" b="1" dirty="0">
                          <a:latin typeface="Times New Roman"/>
                          <a:ea typeface="Times New Roman"/>
                        </a:rPr>
                        <a:t>    BARAJ                                  </a:t>
                      </a:r>
                      <a:endParaRPr lang="en-US" sz="800" dirty="0">
                        <a:latin typeface="Arial"/>
                        <a:ea typeface="Times New Roman"/>
                      </a:endParaRPr>
                    </a:p>
                    <a:p>
                      <a:pPr algn="ctr">
                        <a:spcAft>
                          <a:spcPts val="0"/>
                        </a:spcAft>
                      </a:pPr>
                      <a:r>
                        <a:rPr lang="ro-RO" sz="800" dirty="0">
                          <a:latin typeface="Times New Roman"/>
                          <a:ea typeface="Times New Roman"/>
                        </a:rPr>
                        <a:t>           </a:t>
                      </a:r>
                      <a:r>
                        <a:rPr lang="en-US" sz="800" b="1" dirty="0">
                          <a:solidFill>
                            <a:srgbClr val="00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980">
                <a:tc>
                  <a:txBody>
                    <a:bodyPr/>
                    <a:lstStyle/>
                    <a:p>
                      <a:pPr algn="ctr"/>
                      <a:r>
                        <a:rPr lang="en-US" sz="800" dirty="0" smtClean="0">
                          <a:latin typeface="Times New Roman"/>
                        </a:rPr>
                        <a:t>4</a:t>
                      </a:r>
                      <a:endParaRPr lang="en-US" sz="8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POPESCU REBECA MARIA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VII-a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ŞCOALA GIMNAZIALĂ „MIRCEA ELIADE”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FIRICEL MARIAN</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2,00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2,00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5,00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800" dirty="0">
                        <a:solidFill>
                          <a:srgbClr val="FF0000"/>
                        </a:solidFill>
                        <a:latin typeface="Times New Roman"/>
                        <a:ea typeface="Times New Roman"/>
                      </a:endParaRPr>
                    </a:p>
                    <a:p>
                      <a:pPr algn="ctr">
                        <a:spcAft>
                          <a:spcPts val="0"/>
                        </a:spcAft>
                      </a:pPr>
                      <a:r>
                        <a:rPr lang="en-GB" sz="800" dirty="0" err="1">
                          <a:solidFill>
                            <a:srgbClr val="000000"/>
                          </a:solidFill>
                          <a:latin typeface="Times New Roman"/>
                          <a:ea typeface="Times New Roman"/>
                        </a:rPr>
                        <a:t>Locul</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54-58/ 99;                                5,00 p</a:t>
                      </a:r>
                      <a:r>
                        <a:rPr lang="en-GB" sz="800" dirty="0">
                          <a:solidFill>
                            <a:srgbClr val="00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063">
                <a:tc>
                  <a:txBody>
                    <a:bodyPr/>
                    <a:lstStyle/>
                    <a:p>
                      <a:pPr algn="ctr"/>
                      <a:r>
                        <a:rPr lang="en-US" sz="800" dirty="0" smtClean="0">
                          <a:latin typeface="Times New Roman"/>
                        </a:rPr>
                        <a:t>5</a:t>
                      </a:r>
                      <a:endParaRPr lang="en-US" sz="8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NIŢU VICTOR AUGUSTUS</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VII-a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COLEGIUL NAŢIONAL "CAROL I"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PETRICĂ AURELIA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4,00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4,50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Locul </a:t>
                      </a:r>
                      <a:r>
                        <a:rPr lang="en-GB" sz="800" b="1">
                          <a:solidFill>
                            <a:srgbClr val="000000"/>
                          </a:solidFill>
                          <a:latin typeface="Times New Roman"/>
                          <a:ea typeface="Times New Roman"/>
                        </a:rPr>
                        <a:t>59-62/ 99;                                4,50 p</a:t>
                      </a:r>
                      <a:r>
                        <a:rPr lang="en-GB" sz="800">
                          <a:solidFill>
                            <a:srgbClr val="000000"/>
                          </a:solidFill>
                          <a:latin typeface="Times New Roman"/>
                          <a:ea typeface="Times New Roman"/>
                        </a:rPr>
                        <a:t> </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063">
                <a:tc>
                  <a:txBody>
                    <a:bodyPr/>
                    <a:lstStyle/>
                    <a:p>
                      <a:pPr algn="ctr"/>
                      <a:r>
                        <a:rPr lang="en-US" sz="800" dirty="0" smtClean="0">
                          <a:latin typeface="Times New Roman"/>
                        </a:rPr>
                        <a:t>6</a:t>
                      </a:r>
                      <a:endParaRPr lang="en-US" sz="8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PĂTRU MIHAI COSMIN</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VII-a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COLEGIUL NAŢIONAL "CAROL I"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POPESCU LUMINIŢA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0,00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err="1">
                          <a:solidFill>
                            <a:srgbClr val="000000"/>
                          </a:solidFill>
                          <a:latin typeface="Times New Roman"/>
                          <a:ea typeface="Times New Roman"/>
                        </a:rPr>
                        <a:t>Locul</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87-92/ 99;                                1,00 p</a:t>
                      </a:r>
                      <a:r>
                        <a:rPr lang="en-GB" sz="800" dirty="0">
                          <a:solidFill>
                            <a:srgbClr val="00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649">
                <a:tc>
                  <a:txBody>
                    <a:bodyPr/>
                    <a:lstStyle/>
                    <a:p>
                      <a:pPr algn="ctr"/>
                      <a:r>
                        <a:rPr lang="en-US" sz="800" dirty="0" smtClean="0">
                          <a:latin typeface="Times New Roman"/>
                        </a:rPr>
                        <a:t>7</a:t>
                      </a:r>
                      <a:endParaRPr lang="en-US" sz="8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RĂDUȚ ALEXIA ANDREEA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a VIII-a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ŞCOALA GIMNAZIALĂ „MIRCEA ELIADE”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BENEA FLOREA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5,50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5,00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4,00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15,50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err="1">
                          <a:solidFill>
                            <a:srgbClr val="000000"/>
                          </a:solidFill>
                          <a:latin typeface="Times New Roman"/>
                          <a:ea typeface="Times New Roman"/>
                        </a:rPr>
                        <a:t>Locul</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11-12/ 90</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15,50 p;</a:t>
                      </a:r>
                      <a:r>
                        <a:rPr lang="en-GB" sz="800" dirty="0">
                          <a:solidFill>
                            <a:srgbClr val="000000"/>
                          </a:solidFill>
                          <a:latin typeface="Times New Roman"/>
                          <a:ea typeface="Times New Roman"/>
                        </a:rPr>
                        <a:t>                          </a:t>
                      </a:r>
                      <a:r>
                        <a:rPr lang="en-GB" sz="800" b="1" dirty="0" err="1">
                          <a:latin typeface="Times New Roman"/>
                          <a:ea typeface="Times New Roman"/>
                        </a:rPr>
                        <a:t>Menţiune</a:t>
                      </a:r>
                      <a:r>
                        <a:rPr lang="en-GB" sz="800" b="1" dirty="0">
                          <a:latin typeface="Times New Roman"/>
                          <a:ea typeface="Times New Roman"/>
                        </a:rPr>
                        <a:t> / </a:t>
                      </a:r>
                      <a:r>
                        <a:rPr lang="en-GB" sz="800" b="1" dirty="0" err="1">
                          <a:latin typeface="Times New Roman"/>
                          <a:ea typeface="Times New Roman"/>
                        </a:rPr>
                        <a:t>Argint</a:t>
                      </a:r>
                      <a:r>
                        <a:rPr lang="en-GB" sz="800" b="1" dirty="0">
                          <a:latin typeface="Times New Roman"/>
                          <a:ea typeface="Times New Roman"/>
                        </a:rPr>
                        <a:t>;</a:t>
                      </a:r>
                      <a:endParaRPr lang="en-US" sz="800" dirty="0">
                        <a:latin typeface="Arial"/>
                        <a:ea typeface="Times New Roman"/>
                      </a:endParaRPr>
                    </a:p>
                    <a:p>
                      <a:pPr algn="ctr">
                        <a:spcAft>
                          <a:spcPts val="0"/>
                        </a:spcAft>
                      </a:pPr>
                      <a:r>
                        <a:rPr lang="en-GB" sz="800" b="1" dirty="0">
                          <a:latin typeface="Times New Roman"/>
                          <a:ea typeface="Times New Roman"/>
                        </a:rPr>
                        <a:t>    BARAJ  </a:t>
                      </a:r>
                      <a:endParaRPr lang="en-US" sz="800" dirty="0">
                        <a:latin typeface="Arial"/>
                        <a:ea typeface="Times New Roman"/>
                      </a:endParaRPr>
                    </a:p>
                    <a:p>
                      <a:pPr algn="ctr">
                        <a:spcAft>
                          <a:spcPts val="0"/>
                        </a:spcAft>
                      </a:pPr>
                      <a:r>
                        <a:rPr lang="en-GB" sz="800" b="1" dirty="0">
                          <a:latin typeface="Times New Roman"/>
                          <a:ea typeface="Times New Roman"/>
                        </a:rPr>
                        <a:t>LOTUL LĂRGIT</a:t>
                      </a:r>
                      <a:endParaRPr lang="en-US" sz="800" dirty="0">
                        <a:latin typeface="Arial"/>
                        <a:ea typeface="Times New Roman"/>
                      </a:endParaRPr>
                    </a:p>
                    <a:p>
                      <a:pPr algn="ctr">
                        <a:spcAft>
                          <a:spcPts val="0"/>
                        </a:spcAft>
                      </a:pPr>
                      <a:r>
                        <a:rPr lang="en-GB" sz="800" b="1" dirty="0">
                          <a:highlight>
                            <a:srgbClr val="FFFF00"/>
                          </a:highlight>
                          <a:latin typeface="Times New Roman"/>
                          <a:ea typeface="Times New Roman"/>
                        </a:rPr>
                        <a:t>14/20/42</a:t>
                      </a:r>
                      <a:r>
                        <a:rPr lang="en-US" sz="800" b="1" dirty="0">
                          <a:highlight>
                            <a:srgbClr val="FFFF00"/>
                          </a:highlight>
                          <a:latin typeface="Times New Roman"/>
                          <a:ea typeface="Times New Roman"/>
                        </a:rPr>
                        <a:t>;</a:t>
                      </a:r>
                      <a:endParaRPr lang="en-US" sz="800" dirty="0">
                        <a:latin typeface="Arial"/>
                        <a:ea typeface="Times New Roman"/>
                      </a:endParaRPr>
                    </a:p>
                    <a:p>
                      <a:pPr algn="ctr">
                        <a:spcAft>
                          <a:spcPts val="0"/>
                        </a:spcAft>
                      </a:pPr>
                      <a:r>
                        <a:rPr lang="en-US" sz="800" b="1" dirty="0">
                          <a:highlight>
                            <a:srgbClr val="00FF00"/>
                          </a:highlight>
                          <a:latin typeface="Times New Roman"/>
                          <a:ea typeface="Times New Roman"/>
                        </a:rPr>
                        <a:t>5,54+12,50=18,04p</a:t>
                      </a:r>
                      <a:endParaRPr lang="en-US" sz="800" dirty="0">
                        <a:latin typeface="Arial"/>
                        <a:ea typeface="Times New Roman"/>
                      </a:endParaRPr>
                    </a:p>
                    <a:p>
                      <a:pPr algn="ctr">
                        <a:spcAft>
                          <a:spcPts val="0"/>
                        </a:spcAft>
                      </a:pPr>
                      <a:r>
                        <a:rPr lang="en-GB" sz="800" b="1" dirty="0">
                          <a:latin typeface="Times New Roman"/>
                          <a:ea typeface="Times New Roman"/>
                        </a:rPr>
                        <a:t>                                </a:t>
                      </a:r>
                      <a:endParaRPr lang="en-US" sz="800" dirty="0">
                        <a:latin typeface="Arial"/>
                        <a:ea typeface="Times New Roman"/>
                      </a:endParaRPr>
                    </a:p>
                    <a:p>
                      <a:pPr algn="ctr">
                        <a:spcAft>
                          <a:spcPts val="0"/>
                        </a:spcAft>
                      </a:pPr>
                      <a:r>
                        <a:rPr lang="ro-RO" sz="800" dirty="0">
                          <a:latin typeface="Times New Roman"/>
                          <a:ea typeface="Times New Roman"/>
                        </a:rPr>
                        <a:t>           </a:t>
                      </a:r>
                      <a:r>
                        <a:rPr lang="en-US" sz="800" b="1" dirty="0">
                          <a:solidFill>
                            <a:srgbClr val="00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980">
                <a:tc>
                  <a:txBody>
                    <a:bodyPr/>
                    <a:lstStyle/>
                    <a:p>
                      <a:pPr algn="ctr"/>
                      <a:r>
                        <a:rPr lang="en-US" sz="600" dirty="0" smtClean="0">
                          <a:latin typeface="Times New Roman"/>
                        </a:rPr>
                        <a:t>8</a:t>
                      </a:r>
                      <a:endParaRPr lang="en-US" sz="6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OPORANU IULIA-MARIA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a VIII-a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ŞCOALA GIMNAZIALĂ „MIRCEA ELIADE” CRAIOVA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BENEA FLOREA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5,50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1,00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0,00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1,00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dirty="0">
                          <a:latin typeface="Times New Roman"/>
                          <a:ea typeface="Times New Roman"/>
                        </a:rPr>
                        <a:t>7,50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800" dirty="0">
                        <a:solidFill>
                          <a:srgbClr val="000000"/>
                        </a:solidFill>
                        <a:latin typeface="Times New Roman"/>
                        <a:ea typeface="Times New Roman"/>
                      </a:endParaRPr>
                    </a:p>
                    <a:p>
                      <a:pPr algn="ctr">
                        <a:spcAft>
                          <a:spcPts val="0"/>
                        </a:spcAft>
                      </a:pPr>
                      <a:r>
                        <a:rPr lang="en-GB" sz="800" dirty="0" err="1">
                          <a:solidFill>
                            <a:srgbClr val="000000"/>
                          </a:solidFill>
                          <a:latin typeface="Times New Roman"/>
                          <a:ea typeface="Times New Roman"/>
                        </a:rPr>
                        <a:t>Locul</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28-29/ 90</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7,50 p;</a:t>
                      </a:r>
                      <a:r>
                        <a:rPr lang="en-GB" sz="800" dirty="0">
                          <a:solidFill>
                            <a:srgbClr val="000000"/>
                          </a:solidFill>
                          <a:latin typeface="Times New Roman"/>
                          <a:ea typeface="Times New Roman"/>
                        </a:rPr>
                        <a:t>                          </a:t>
                      </a:r>
                      <a:r>
                        <a:rPr lang="en-GB" sz="800" b="1" dirty="0" err="1">
                          <a:solidFill>
                            <a:srgbClr val="000000"/>
                          </a:solidFill>
                          <a:latin typeface="Times New Roman"/>
                          <a:ea typeface="Times New Roman"/>
                        </a:rPr>
                        <a:t>Bronz</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980">
                <a:tc>
                  <a:txBody>
                    <a:bodyPr/>
                    <a:lstStyle/>
                    <a:p>
                      <a:pPr algn="ctr"/>
                      <a:r>
                        <a:rPr lang="en-US" sz="600" dirty="0" smtClean="0">
                          <a:latin typeface="Times New Roman"/>
                        </a:rPr>
                        <a:t>9</a:t>
                      </a:r>
                      <a:endParaRPr lang="en-US" sz="600" dirty="0">
                        <a:latin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solidFill>
                            <a:srgbClr val="000000"/>
                          </a:solidFill>
                          <a:latin typeface="Times New Roman"/>
                          <a:ea typeface="Times New Roman"/>
                        </a:rPr>
                        <a:t>MARCU RĂZVAN GABRIEL</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a VIII-a</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ŞCOALA GIMNAZIALĂ "GHEORGHE ŢIŢEICA" CRAIOVA</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solidFill>
                            <a:srgbClr val="000000"/>
                          </a:solidFill>
                          <a:latin typeface="Times New Roman"/>
                          <a:ea typeface="Times New Roman"/>
                        </a:rPr>
                        <a:t>MIŢARU ION</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2,50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a:latin typeface="Times New Roman"/>
                          <a:ea typeface="Times New Roman"/>
                        </a:rPr>
                        <a:t>0,00</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latin typeface="Times New Roman"/>
                          <a:ea typeface="Times New Roman"/>
                        </a:rPr>
                        <a:t>1,00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b="1">
                          <a:latin typeface="Times New Roman"/>
                          <a:ea typeface="Times New Roman"/>
                        </a:rPr>
                        <a:t>4,50</a:t>
                      </a:r>
                      <a:endParaRPr lang="en-US" sz="80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dirty="0" err="1">
                          <a:solidFill>
                            <a:srgbClr val="000000"/>
                          </a:solidFill>
                          <a:latin typeface="Times New Roman"/>
                          <a:ea typeface="Times New Roman"/>
                        </a:rPr>
                        <a:t>Locul</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44-46/ 90</a:t>
                      </a:r>
                      <a:r>
                        <a:rPr lang="en-GB" sz="800" dirty="0">
                          <a:solidFill>
                            <a:srgbClr val="000000"/>
                          </a:solidFill>
                          <a:latin typeface="Times New Roman"/>
                          <a:ea typeface="Times New Roman"/>
                        </a:rPr>
                        <a:t>;                              </a:t>
                      </a:r>
                      <a:r>
                        <a:rPr lang="en-GB" sz="800" b="1" dirty="0">
                          <a:solidFill>
                            <a:srgbClr val="000000"/>
                          </a:solidFill>
                          <a:latin typeface="Times New Roman"/>
                          <a:ea typeface="Times New Roman"/>
                        </a:rPr>
                        <a:t>4,50 p</a:t>
                      </a:r>
                      <a:r>
                        <a:rPr lang="en-GB" sz="800" dirty="0">
                          <a:solidFill>
                            <a:srgbClr val="000000"/>
                          </a:solidFill>
                          <a:latin typeface="Times New Roman"/>
                          <a:ea typeface="Times New Roman"/>
                        </a:rPr>
                        <a:t>                          </a:t>
                      </a:r>
                      <a:endParaRPr lang="en-US" sz="800" dirty="0">
                        <a:latin typeface="Arial"/>
                        <a:ea typeface="Times New Roman"/>
                      </a:endParaRPr>
                    </a:p>
                  </a:txBody>
                  <a:tcPr marL="5697" marR="5697" marT="5697" marB="569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1989" name="Imagine 244"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41988" name="Imagine 8" descr="http://onm2016.mateinfomures.org/newicons/argint.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41987" name="Picture 3"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41986" name="Picture 2" descr="http://onm2016.mateinfomures.org/newicons/argint.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41985" name="Imagine 12"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571472" y="928670"/>
          <a:ext cx="7749776" cy="5598168"/>
        </p:xfrm>
        <a:graphic>
          <a:graphicData uri="http://schemas.openxmlformats.org/drawingml/2006/table">
            <a:tbl>
              <a:tblPr/>
              <a:tblGrid>
                <a:gridCol w="617844"/>
                <a:gridCol w="1439137"/>
                <a:gridCol w="769729"/>
                <a:gridCol w="1167246"/>
                <a:gridCol w="1035054"/>
                <a:gridCol w="636595"/>
                <a:gridCol w="2084171"/>
              </a:tblGrid>
              <a:tr h="644472">
                <a:tc>
                  <a:txBody>
                    <a:bodyPr/>
                    <a:lstStyle/>
                    <a:p>
                      <a:pPr algn="ctr"/>
                      <a:r>
                        <a:rPr lang="en-US" sz="900" dirty="0" smtClean="0">
                          <a:latin typeface="Times New Roman"/>
                        </a:rPr>
                        <a:t>9</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latin typeface="Times New Roman"/>
                          <a:ea typeface="Times New Roman"/>
                        </a:rPr>
                        <a:t>TEIȘANU MIHAI</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solidFill>
                            <a:srgbClr val="000000"/>
                          </a:solidFill>
                          <a:latin typeface="Times New Roman"/>
                          <a:ea typeface="Times New Roman"/>
                        </a:rPr>
                        <a:t>a IX-a</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MOANŢĂ CRISTIAN PAUL</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20,00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GB" sz="900">
                        <a:latin typeface="Times New Roman"/>
                        <a:ea typeface="Times New Roman"/>
                      </a:endParaRPr>
                    </a:p>
                    <a:p>
                      <a:pPr algn="ctr">
                        <a:spcAft>
                          <a:spcPts val="0"/>
                        </a:spcAft>
                      </a:pPr>
                      <a:r>
                        <a:rPr lang="en-GB" sz="900">
                          <a:latin typeface="Times New Roman"/>
                          <a:ea typeface="Times New Roman"/>
                        </a:rPr>
                        <a:t>Locul </a:t>
                      </a:r>
                      <a:r>
                        <a:rPr lang="en-GB" sz="900" b="1">
                          <a:latin typeface="Times New Roman"/>
                          <a:ea typeface="Times New Roman"/>
                        </a:rPr>
                        <a:t>8-10/ 95;                                20,00 p;</a:t>
                      </a:r>
                      <a:r>
                        <a:rPr lang="en-GB" sz="900">
                          <a:latin typeface="Times New Roman"/>
                          <a:ea typeface="Times New Roman"/>
                        </a:rPr>
                        <a:t>                                  </a:t>
                      </a:r>
                      <a:r>
                        <a:rPr lang="en-GB" sz="900" b="1">
                          <a:latin typeface="Times New Roman"/>
                          <a:ea typeface="Times New Roman"/>
                        </a:rPr>
                        <a:t>Menţiune / Aur;   </a:t>
                      </a:r>
                      <a:endParaRPr lang="en-US" sz="900">
                        <a:latin typeface="Arial"/>
                        <a:ea typeface="Times New Roman"/>
                      </a:endParaRPr>
                    </a:p>
                    <a:p>
                      <a:pPr algn="ctr">
                        <a:spcAft>
                          <a:spcPts val="0"/>
                        </a:spcAft>
                      </a:pPr>
                      <a:r>
                        <a:rPr lang="en-GB" sz="900" b="1">
                          <a:latin typeface="Times New Roman"/>
                          <a:ea typeface="Times New Roman"/>
                        </a:rPr>
                        <a:t>BARAJ                                  </a:t>
                      </a:r>
                      <a:r>
                        <a:rPr lang="en-GB" sz="900" b="1">
                          <a:solidFill>
                            <a:srgbClr val="FF0000"/>
                          </a:solidFill>
                          <a:latin typeface="Times New Roman"/>
                          <a:ea typeface="Times New Roman"/>
                        </a:rPr>
                        <a:t>                               </a:t>
                      </a:r>
                      <a:endParaRPr lang="en-US" sz="900">
                        <a:latin typeface="Arial"/>
                        <a:ea typeface="Times New Roman"/>
                      </a:endParaRPr>
                    </a:p>
                    <a:p>
                      <a:pPr algn="ctr">
                        <a:spcAft>
                          <a:spcPts val="0"/>
                        </a:spcAft>
                      </a:pPr>
                      <a:r>
                        <a:rPr lang="ro-RO" sz="900">
                          <a:solidFill>
                            <a:srgbClr val="FF0000"/>
                          </a:solidFill>
                          <a:latin typeface="Times New Roman"/>
                          <a:ea typeface="Times New Roman"/>
                        </a:rPr>
                        <a:t>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10</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CIUPERCEANU VLAD MIHAI</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IX-a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latin typeface="Times New Roman"/>
                          <a:ea typeface="Times New Roman"/>
                        </a:rPr>
                        <a:t>COLEGIUL NAŢIONAL “FRAŢII BUZEŞTI” CRAIOVA</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solidFill>
                            <a:srgbClr val="000000"/>
                          </a:solidFill>
                          <a:latin typeface="Times New Roman"/>
                          <a:ea typeface="Times New Roman"/>
                        </a:rPr>
                        <a:t>MOANŢĂ CRISTIAN PAUL</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latin typeface="Times New Roman"/>
                          <a:ea typeface="Times New Roman"/>
                        </a:rPr>
                        <a:t>16,00</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Locul </a:t>
                      </a:r>
                      <a:r>
                        <a:rPr lang="en-GB" sz="900" b="1">
                          <a:solidFill>
                            <a:srgbClr val="000000"/>
                          </a:solidFill>
                          <a:latin typeface="Times New Roman"/>
                          <a:ea typeface="Times New Roman"/>
                        </a:rPr>
                        <a:t>26-28/ 95</a:t>
                      </a:r>
                      <a:r>
                        <a:rPr lang="en-GB" sz="900">
                          <a:solidFill>
                            <a:srgbClr val="000000"/>
                          </a:solidFill>
                          <a:latin typeface="Times New Roman"/>
                          <a:ea typeface="Times New Roman"/>
                        </a:rPr>
                        <a:t>;                              </a:t>
                      </a:r>
                      <a:r>
                        <a:rPr lang="en-GB" sz="900" b="1">
                          <a:solidFill>
                            <a:srgbClr val="000000"/>
                          </a:solidFill>
                          <a:latin typeface="Times New Roman"/>
                          <a:ea typeface="Times New Roman"/>
                        </a:rPr>
                        <a:t>16,00 p;</a:t>
                      </a:r>
                      <a:r>
                        <a:rPr lang="en-GB" sz="900">
                          <a:solidFill>
                            <a:srgbClr val="000000"/>
                          </a:solidFill>
                          <a:latin typeface="Times New Roman"/>
                          <a:ea typeface="Times New Roman"/>
                        </a:rPr>
                        <a:t>                          </a:t>
                      </a:r>
                      <a:r>
                        <a:rPr lang="en-GB" sz="900" b="1">
                          <a:solidFill>
                            <a:srgbClr val="000000"/>
                          </a:solidFill>
                          <a:latin typeface="Times New Roman"/>
                          <a:ea typeface="Times New Roman"/>
                        </a:rPr>
                        <a:t>Bronz</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11</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333333"/>
                          </a:solidFill>
                          <a:latin typeface="Times New Roman"/>
                          <a:ea typeface="Times New Roman"/>
                        </a:rPr>
                        <a:t>NEGOESCU DIVIA PETRA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IX-a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latin typeface="Times New Roman"/>
                          <a:ea typeface="Times New Roman"/>
                        </a:rPr>
                        <a:t>COLEGIUL NAŢIONAL “FRAŢII BUZEŞTI” CRAIOVA</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solidFill>
                            <a:srgbClr val="000000"/>
                          </a:solidFill>
                          <a:latin typeface="Times New Roman"/>
                          <a:ea typeface="Times New Roman"/>
                        </a:rPr>
                        <a:t>MOANŢĂ CRISTIAN PAUL</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latin typeface="Times New Roman"/>
                          <a:ea typeface="Times New Roman"/>
                        </a:rPr>
                        <a:t>12,00</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49-51/ 95</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12,00 p;</a:t>
                      </a:r>
                      <a:r>
                        <a:rPr lang="en-GB" sz="900" dirty="0">
                          <a:solidFill>
                            <a:srgbClr val="000000"/>
                          </a:solidFill>
                          <a:latin typeface="Times New Roman"/>
                          <a:ea typeface="Times New Roman"/>
                        </a:rPr>
                        <a:t>                          </a:t>
                      </a:r>
                      <a:r>
                        <a:rPr lang="en-GB" sz="900" b="1" dirty="0" err="1">
                          <a:solidFill>
                            <a:srgbClr val="000000"/>
                          </a:solidFill>
                          <a:latin typeface="Times New Roman"/>
                          <a:ea typeface="Times New Roman"/>
                        </a:rPr>
                        <a:t>Bronz</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12</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IONICĂ ANDA MARIA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"CAROL 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CIURCEA RALUCA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11,00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34-35/ 96</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11,00 p;</a:t>
                      </a:r>
                      <a:r>
                        <a:rPr lang="en-GB" sz="900" dirty="0">
                          <a:solidFill>
                            <a:srgbClr val="000000"/>
                          </a:solidFill>
                          <a:latin typeface="Times New Roman"/>
                          <a:ea typeface="Times New Roman"/>
                        </a:rPr>
                        <a:t>                          </a:t>
                      </a:r>
                      <a:r>
                        <a:rPr lang="en-GB" sz="900" b="1" dirty="0" err="1">
                          <a:solidFill>
                            <a:srgbClr val="000000"/>
                          </a:solidFill>
                          <a:latin typeface="Times New Roman"/>
                          <a:ea typeface="Times New Roman"/>
                        </a:rPr>
                        <a:t>Bronz</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13</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MOANŢĂ IONUŢ LIVIU</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8,00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48-56/ 96</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8,00 p</a:t>
                      </a:r>
                      <a:r>
                        <a:rPr lang="en-GB" sz="900" dirty="0">
                          <a:solidFill>
                            <a:srgbClr val="000000"/>
                          </a:solidFill>
                          <a:latin typeface="Times New Roman"/>
                          <a:ea typeface="Times New Roman"/>
                        </a:rPr>
                        <a:t>                        </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14</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PĂTULARU ANDREI - EUGENIU</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DICU MIHAI</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8,00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48-56/ 96</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8,00 p</a:t>
                      </a:r>
                      <a:r>
                        <a:rPr lang="en-GB" sz="900" dirty="0">
                          <a:solidFill>
                            <a:srgbClr val="000000"/>
                          </a:solidFill>
                          <a:latin typeface="Times New Roman"/>
                          <a:ea typeface="Times New Roman"/>
                        </a:rPr>
                        <a:t>                          </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15</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PASCU IONUȚ ALEXANDRU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7,00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68-82/ 96</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7,00 p</a:t>
                      </a:r>
                      <a:r>
                        <a:rPr lang="en-GB" sz="900" dirty="0">
                          <a:solidFill>
                            <a:srgbClr val="000000"/>
                          </a:solidFill>
                          <a:latin typeface="Times New Roman"/>
                          <a:ea typeface="Times New Roman"/>
                        </a:rPr>
                        <a:t>                          </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305">
                <a:tc>
                  <a:txBody>
                    <a:bodyPr/>
                    <a:lstStyle/>
                    <a:p>
                      <a:pPr algn="ctr"/>
                      <a:r>
                        <a:rPr lang="en-US" sz="900" dirty="0" smtClean="0">
                          <a:latin typeface="Times New Roman"/>
                        </a:rPr>
                        <a:t>16</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OPORANU ALEXANDRU-ŞTEFAN</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"CAROL 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SPIRIDON CĂTĂLIN IRINEL</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20,00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18-21/ 81</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20,00 p;</a:t>
                      </a:r>
                      <a:r>
                        <a:rPr lang="en-GB" sz="900" dirty="0">
                          <a:solidFill>
                            <a:srgbClr val="000000"/>
                          </a:solidFill>
                          <a:latin typeface="Times New Roman"/>
                          <a:ea typeface="Times New Roman"/>
                        </a:rPr>
                        <a:t>                          </a:t>
                      </a:r>
                      <a:r>
                        <a:rPr lang="en-GB" sz="900" b="1" dirty="0" err="1">
                          <a:latin typeface="Times New Roman"/>
                          <a:ea typeface="Times New Roman"/>
                        </a:rPr>
                        <a:t>Argint</a:t>
                      </a:r>
                      <a:r>
                        <a:rPr lang="en-GB" sz="900" b="1" dirty="0">
                          <a:latin typeface="Times New Roman"/>
                          <a:ea typeface="Times New Roman"/>
                        </a:rPr>
                        <a:t>;</a:t>
                      </a:r>
                      <a:endParaRPr lang="en-US" sz="900" dirty="0">
                        <a:latin typeface="Arial"/>
                        <a:ea typeface="Times New Roman"/>
                      </a:endParaRPr>
                    </a:p>
                    <a:p>
                      <a:pPr algn="ctr">
                        <a:spcAft>
                          <a:spcPts val="0"/>
                        </a:spcAft>
                      </a:pPr>
                      <a:r>
                        <a:rPr lang="en-GB" sz="900" b="1" dirty="0">
                          <a:latin typeface="Times New Roman"/>
                          <a:ea typeface="Times New Roman"/>
                        </a:rPr>
                        <a:t>    BARAJ                                  </a:t>
                      </a:r>
                      <a:endParaRPr lang="en-US" sz="900" dirty="0">
                        <a:latin typeface="Arial"/>
                        <a:ea typeface="Times New Roman"/>
                      </a:endParaRPr>
                    </a:p>
                    <a:p>
                      <a:pPr algn="ctr">
                        <a:spcAft>
                          <a:spcPts val="0"/>
                        </a:spcAft>
                      </a:pPr>
                      <a:r>
                        <a:rPr lang="ro-RO" sz="900" dirty="0">
                          <a:latin typeface="Times New Roman"/>
                          <a:ea typeface="Times New Roman"/>
                        </a:rPr>
                        <a:t>   </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17</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CRĂCIUNESCU ION-EMANUEL</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16,00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Locul </a:t>
                      </a:r>
                      <a:r>
                        <a:rPr lang="en-GB" sz="900" b="1">
                          <a:solidFill>
                            <a:srgbClr val="000000"/>
                          </a:solidFill>
                          <a:latin typeface="Times New Roman"/>
                          <a:ea typeface="Times New Roman"/>
                        </a:rPr>
                        <a:t>36/ 81</a:t>
                      </a:r>
                      <a:r>
                        <a:rPr lang="en-GB" sz="900">
                          <a:solidFill>
                            <a:srgbClr val="000000"/>
                          </a:solidFill>
                          <a:latin typeface="Times New Roman"/>
                          <a:ea typeface="Times New Roman"/>
                        </a:rPr>
                        <a:t>;                              </a:t>
                      </a:r>
                      <a:r>
                        <a:rPr lang="en-GB" sz="900" b="1">
                          <a:solidFill>
                            <a:srgbClr val="000000"/>
                          </a:solidFill>
                          <a:latin typeface="Times New Roman"/>
                          <a:ea typeface="Times New Roman"/>
                        </a:rPr>
                        <a:t>16,00 p;</a:t>
                      </a:r>
                      <a:r>
                        <a:rPr lang="en-GB" sz="900">
                          <a:solidFill>
                            <a:srgbClr val="000000"/>
                          </a:solidFill>
                          <a:latin typeface="Times New Roman"/>
                          <a:ea typeface="Times New Roman"/>
                        </a:rPr>
                        <a:t>                          </a:t>
                      </a:r>
                      <a:r>
                        <a:rPr lang="en-GB" sz="900" b="1">
                          <a:solidFill>
                            <a:srgbClr val="000000"/>
                          </a:solidFill>
                          <a:latin typeface="Times New Roman"/>
                          <a:ea typeface="Times New Roman"/>
                        </a:rPr>
                        <a:t>Bronz</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0138">
                <a:tc>
                  <a:txBody>
                    <a:bodyPr/>
                    <a:lstStyle/>
                    <a:p>
                      <a:pPr algn="ctr"/>
                      <a:r>
                        <a:rPr lang="en-US" sz="900" dirty="0" smtClean="0">
                          <a:latin typeface="Times New Roman"/>
                        </a:rPr>
                        <a:t>18</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DICU ADRIAN - EMANUEL</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TUŢESCU NELU LUCIAN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7,00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Locul </a:t>
                      </a:r>
                      <a:r>
                        <a:rPr lang="en-GB" sz="900" b="1">
                          <a:solidFill>
                            <a:srgbClr val="000000"/>
                          </a:solidFill>
                          <a:latin typeface="Times New Roman"/>
                          <a:ea typeface="Times New Roman"/>
                        </a:rPr>
                        <a:t>70-72/ 81</a:t>
                      </a:r>
                      <a:r>
                        <a:rPr lang="en-GB" sz="900">
                          <a:solidFill>
                            <a:srgbClr val="000000"/>
                          </a:solidFill>
                          <a:latin typeface="Times New Roman"/>
                          <a:ea typeface="Times New Roman"/>
                        </a:rPr>
                        <a:t>;                              </a:t>
                      </a:r>
                      <a:r>
                        <a:rPr lang="en-GB" sz="900" b="1">
                          <a:solidFill>
                            <a:srgbClr val="000000"/>
                          </a:solidFill>
                          <a:latin typeface="Times New Roman"/>
                          <a:ea typeface="Times New Roman"/>
                        </a:rPr>
                        <a:t>7,00 p;</a:t>
                      </a:r>
                      <a:r>
                        <a:rPr lang="en-GB" sz="900">
                          <a:solidFill>
                            <a:srgbClr val="000000"/>
                          </a:solidFill>
                          <a:latin typeface="Times New Roman"/>
                          <a:ea typeface="Times New Roman"/>
                        </a:rPr>
                        <a:t>                          </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0772">
                <a:tc>
                  <a:txBody>
                    <a:bodyPr/>
                    <a:lstStyle/>
                    <a:p>
                      <a:pPr algn="ctr"/>
                      <a:r>
                        <a:rPr lang="en-US" sz="900" dirty="0" smtClean="0">
                          <a:latin typeface="Times New Roman"/>
                        </a:rPr>
                        <a:t>19</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DRĂGHIA DENISA-IULIA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POPA MARIN</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5,50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11/ 59</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5,50 p;</a:t>
                      </a:r>
                      <a:r>
                        <a:rPr lang="en-GB" sz="900" dirty="0">
                          <a:solidFill>
                            <a:srgbClr val="000000"/>
                          </a:solidFill>
                          <a:latin typeface="Times New Roman"/>
                          <a:ea typeface="Times New Roman"/>
                        </a:rPr>
                        <a:t>                          </a:t>
                      </a:r>
                      <a:r>
                        <a:rPr lang="en-GB" sz="900" b="1" dirty="0" err="1">
                          <a:latin typeface="Times New Roman"/>
                          <a:ea typeface="Times New Roman"/>
                        </a:rPr>
                        <a:t>Menţiune</a:t>
                      </a:r>
                      <a:r>
                        <a:rPr lang="en-GB" sz="900" b="1" dirty="0">
                          <a:latin typeface="Times New Roman"/>
                          <a:ea typeface="Times New Roman"/>
                        </a:rPr>
                        <a:t> / </a:t>
                      </a:r>
                      <a:r>
                        <a:rPr lang="en-GB" sz="900" b="1" dirty="0" err="1">
                          <a:latin typeface="Times New Roman"/>
                          <a:ea typeface="Times New Roman"/>
                        </a:rPr>
                        <a:t>Argint</a:t>
                      </a:r>
                      <a:r>
                        <a:rPr lang="en-GB" sz="900" b="1" dirty="0">
                          <a:latin typeface="Times New Roman"/>
                          <a:ea typeface="Times New Roman"/>
                        </a:rPr>
                        <a:t>;</a:t>
                      </a:r>
                      <a:endParaRPr lang="en-US" sz="900" dirty="0">
                        <a:latin typeface="Arial"/>
                        <a:ea typeface="Times New Roman"/>
                      </a:endParaRPr>
                    </a:p>
                    <a:p>
                      <a:pPr algn="ctr">
                        <a:spcAft>
                          <a:spcPts val="0"/>
                        </a:spcAft>
                      </a:pPr>
                      <a:r>
                        <a:rPr lang="en-GB" sz="900" b="1" dirty="0">
                          <a:latin typeface="Times New Roman"/>
                          <a:ea typeface="Times New Roman"/>
                        </a:rPr>
                        <a:t>    BARAJ                                  </a:t>
                      </a:r>
                      <a:endParaRPr lang="en-US" sz="900" dirty="0">
                        <a:latin typeface="Arial"/>
                        <a:ea typeface="Times New Roman"/>
                      </a:endParaRPr>
                    </a:p>
                    <a:p>
                      <a:pPr algn="ctr">
                        <a:spcAft>
                          <a:spcPts val="0"/>
                        </a:spcAft>
                      </a:pPr>
                      <a:r>
                        <a:rPr lang="ro-RO" sz="900" dirty="0">
                          <a:latin typeface="Times New Roman"/>
                          <a:ea typeface="Times New Roman"/>
                        </a:rPr>
                        <a:t>           </a:t>
                      </a:r>
                      <a:r>
                        <a:rPr lang="en-US" sz="900" b="1" dirty="0">
                          <a:solidFill>
                            <a:srgbClr val="000000"/>
                          </a:solidFill>
                          <a:latin typeface="Times New Roman"/>
                          <a:ea typeface="Times New Roman"/>
                        </a:rPr>
                        <a:t> </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325">
                <a:tc>
                  <a:txBody>
                    <a:bodyPr/>
                    <a:lstStyle/>
                    <a:p>
                      <a:pPr algn="ctr"/>
                      <a:r>
                        <a:rPr lang="en-US" sz="900" dirty="0" smtClean="0">
                          <a:latin typeface="Times New Roman"/>
                        </a:rPr>
                        <a:t>20</a:t>
                      </a:r>
                      <a:endParaRPr lang="en-US" sz="900" dirty="0">
                        <a:latin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DRĂGHICI RĂZVAN-ANDREI</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a XII-a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latin typeface="Times New Roman"/>
                          <a:ea typeface="Times New Roman"/>
                        </a:rPr>
                        <a:t>COLEGIUL NAŢIONAL “FRAŢII BUZEŞTI” CRAIOVA</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solidFill>
                            <a:srgbClr val="000000"/>
                          </a:solidFill>
                          <a:latin typeface="Times New Roman"/>
                          <a:ea typeface="Times New Roman"/>
                        </a:rPr>
                        <a:t>DICU MIHAI</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latin typeface="Times New Roman"/>
                          <a:ea typeface="Times New Roman"/>
                        </a:rPr>
                        <a:t>3,50</a:t>
                      </a:r>
                      <a:endParaRPr lang="en-US" sz="90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err="1">
                          <a:solidFill>
                            <a:srgbClr val="000000"/>
                          </a:solidFill>
                          <a:latin typeface="Times New Roman"/>
                          <a:ea typeface="Times New Roman"/>
                        </a:rPr>
                        <a:t>Locul</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17-19/ 59</a:t>
                      </a:r>
                      <a:r>
                        <a:rPr lang="en-GB" sz="900" dirty="0">
                          <a:solidFill>
                            <a:srgbClr val="000000"/>
                          </a:solidFill>
                          <a:latin typeface="Times New Roman"/>
                          <a:ea typeface="Times New Roman"/>
                        </a:rPr>
                        <a:t>;                              </a:t>
                      </a:r>
                      <a:r>
                        <a:rPr lang="en-GB" sz="900" b="1" dirty="0">
                          <a:solidFill>
                            <a:srgbClr val="000000"/>
                          </a:solidFill>
                          <a:latin typeface="Times New Roman"/>
                          <a:ea typeface="Times New Roman"/>
                        </a:rPr>
                        <a:t>3,50 p;</a:t>
                      </a:r>
                      <a:r>
                        <a:rPr lang="en-GB" sz="900" dirty="0">
                          <a:solidFill>
                            <a:srgbClr val="000000"/>
                          </a:solidFill>
                          <a:latin typeface="Times New Roman"/>
                          <a:ea typeface="Times New Roman"/>
                        </a:rPr>
                        <a:t>                          </a:t>
                      </a:r>
                      <a:r>
                        <a:rPr lang="en-GB" sz="900" b="1" dirty="0" err="1">
                          <a:solidFill>
                            <a:srgbClr val="000000"/>
                          </a:solidFill>
                          <a:latin typeface="Times New Roman"/>
                          <a:ea typeface="Times New Roman"/>
                        </a:rPr>
                        <a:t>Bronz</a:t>
                      </a:r>
                      <a:endParaRPr lang="en-US" sz="900" dirty="0">
                        <a:latin typeface="Arial"/>
                        <a:ea typeface="Times New Roman"/>
                      </a:endParaRPr>
                    </a:p>
                  </a:txBody>
                  <a:tcPr marL="4657" marR="4657" marT="4657" marB="46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7114" name="Imagine 244"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47113" name="Imagine 229" descr="http://onm2016.mateinfomures.org/newicons/aur.png"/>
          <p:cNvPicPr>
            <a:picLocks noChangeAspect="1" noChangeArrowheads="1"/>
          </p:cNvPicPr>
          <p:nvPr/>
        </p:nvPicPr>
        <p:blipFill>
          <a:blip r:embed="rId3" cstate="print"/>
          <a:srcRect/>
          <a:stretch>
            <a:fillRect/>
          </a:stretch>
        </p:blipFill>
        <p:spPr bwMode="auto">
          <a:xfrm>
            <a:off x="0" y="0"/>
            <a:ext cx="209550" cy="247650"/>
          </a:xfrm>
          <a:prstGeom prst="rect">
            <a:avLst/>
          </a:prstGeom>
          <a:noFill/>
        </p:spPr>
      </p:pic>
      <p:pic>
        <p:nvPicPr>
          <p:cNvPr id="47112" name="Imagine 12"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47111" name="Picture 7"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47110" name="Picture 6"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47109" name="Imagine 8" descr="http://onm2016.mateinfomures.org/newicons/argint.png"/>
          <p:cNvPicPr>
            <a:picLocks noChangeAspect="1" noChangeArrowheads="1"/>
          </p:cNvPicPr>
          <p:nvPr/>
        </p:nvPicPr>
        <p:blipFill>
          <a:blip r:embed="rId5" cstate="print"/>
          <a:srcRect/>
          <a:stretch>
            <a:fillRect/>
          </a:stretch>
        </p:blipFill>
        <p:spPr bwMode="auto">
          <a:xfrm>
            <a:off x="0" y="0"/>
            <a:ext cx="209550" cy="247650"/>
          </a:xfrm>
          <a:prstGeom prst="rect">
            <a:avLst/>
          </a:prstGeom>
          <a:noFill/>
        </p:spPr>
      </p:pic>
      <p:pic>
        <p:nvPicPr>
          <p:cNvPr id="47108" name="Picture 4"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pic>
        <p:nvPicPr>
          <p:cNvPr id="47107" name="Picture 3" descr="http://onm2016.mateinfomures.org/newicons/mentiune.png"/>
          <p:cNvPicPr>
            <a:picLocks noChangeAspect="1" noChangeArrowheads="1"/>
          </p:cNvPicPr>
          <p:nvPr/>
        </p:nvPicPr>
        <p:blipFill>
          <a:blip r:embed="rId2" cstate="print"/>
          <a:srcRect/>
          <a:stretch>
            <a:fillRect/>
          </a:stretch>
        </p:blipFill>
        <p:spPr bwMode="auto">
          <a:xfrm>
            <a:off x="0" y="0"/>
            <a:ext cx="247650" cy="247650"/>
          </a:xfrm>
          <a:prstGeom prst="rect">
            <a:avLst/>
          </a:prstGeom>
          <a:noFill/>
        </p:spPr>
      </p:pic>
      <p:pic>
        <p:nvPicPr>
          <p:cNvPr id="47106" name="Picture 2" descr="http://onm2016.mateinfomures.org/newicons/argint.png"/>
          <p:cNvPicPr>
            <a:picLocks noChangeAspect="1" noChangeArrowheads="1"/>
          </p:cNvPicPr>
          <p:nvPr/>
        </p:nvPicPr>
        <p:blipFill>
          <a:blip r:embed="rId5" cstate="print"/>
          <a:srcRect/>
          <a:stretch>
            <a:fillRect/>
          </a:stretch>
        </p:blipFill>
        <p:spPr bwMode="auto">
          <a:xfrm>
            <a:off x="0" y="0"/>
            <a:ext cx="209550" cy="247650"/>
          </a:xfrm>
          <a:prstGeom prst="rect">
            <a:avLst/>
          </a:prstGeom>
          <a:noFill/>
        </p:spPr>
      </p:pic>
      <p:pic>
        <p:nvPicPr>
          <p:cNvPr id="47105" name="Picture 1" descr="http://onm2016.mateinfomures.org/newicons/bronz.png"/>
          <p:cNvPicPr>
            <a:picLocks noChangeAspect="1" noChangeArrowheads="1"/>
          </p:cNvPicPr>
          <p:nvPr/>
        </p:nvPicPr>
        <p:blipFill>
          <a:blip r:embed="rId4" cstate="print"/>
          <a:srcRect/>
          <a:stretch>
            <a:fillRect/>
          </a:stretch>
        </p:blipFill>
        <p:spPr bwMode="auto">
          <a:xfrm>
            <a:off x="0" y="0"/>
            <a:ext cx="209550" cy="247650"/>
          </a:xfrm>
          <a:prstGeom prst="rect">
            <a:avLst/>
          </a:prstGeom>
          <a:noFill/>
        </p:spPr>
      </p:pic>
      <p:graphicFrame>
        <p:nvGraphicFramePr>
          <p:cNvPr id="13" name="Tabel 12"/>
          <p:cNvGraphicFramePr>
            <a:graphicFrameLocks noGrp="1"/>
          </p:cNvGraphicFramePr>
          <p:nvPr/>
        </p:nvGraphicFramePr>
        <p:xfrm>
          <a:off x="571473" y="285728"/>
          <a:ext cx="7786742" cy="575662"/>
        </p:xfrm>
        <a:graphic>
          <a:graphicData uri="http://schemas.openxmlformats.org/drawingml/2006/table">
            <a:tbl>
              <a:tblPr/>
              <a:tblGrid>
                <a:gridCol w="620791"/>
                <a:gridCol w="1446003"/>
                <a:gridCol w="773398"/>
                <a:gridCol w="1172816"/>
                <a:gridCol w="1039990"/>
                <a:gridCol w="639633"/>
                <a:gridCol w="2094111"/>
              </a:tblGrid>
              <a:tr h="575662">
                <a:tc>
                  <a:txBody>
                    <a:bodyPr/>
                    <a:lstStyle/>
                    <a:p>
                      <a:pPr algn="ctr">
                        <a:spcAft>
                          <a:spcPts val="0"/>
                        </a:spcAft>
                      </a:pPr>
                      <a:r>
                        <a:rPr lang="en-GB" sz="900" b="1" dirty="0">
                          <a:latin typeface="Times New Roman"/>
                          <a:ea typeface="Times New Roman"/>
                        </a:rPr>
                        <a:t>Nr. </a:t>
                      </a:r>
                      <a:r>
                        <a:rPr lang="en-GB" sz="900" b="1" dirty="0" err="1">
                          <a:latin typeface="Times New Roman"/>
                          <a:ea typeface="Times New Roman"/>
                        </a:rPr>
                        <a:t>crt</a:t>
                      </a:r>
                      <a:r>
                        <a:rPr lang="en-GB" sz="900" b="1" dirty="0">
                          <a:latin typeface="Times New Roman"/>
                          <a:ea typeface="Times New Roman"/>
                        </a:rPr>
                        <a:t>.</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err="1">
                          <a:latin typeface="Times New Roman"/>
                          <a:ea typeface="Times New Roman"/>
                        </a:rPr>
                        <a:t>Nume</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err="1">
                          <a:latin typeface="Times New Roman"/>
                          <a:ea typeface="Times New Roman"/>
                        </a:rPr>
                        <a:t>Clasa</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err="1">
                          <a:latin typeface="Times New Roman"/>
                          <a:ea typeface="Times New Roman"/>
                        </a:rPr>
                        <a:t>Şcoala</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err="1">
                          <a:latin typeface="Times New Roman"/>
                          <a:ea typeface="Times New Roman"/>
                        </a:rPr>
                        <a:t>Numele</a:t>
                      </a:r>
                      <a:r>
                        <a:rPr lang="en-GB" sz="900" b="1" dirty="0">
                          <a:latin typeface="Times New Roman"/>
                          <a:ea typeface="Times New Roman"/>
                        </a:rPr>
                        <a:t> </a:t>
                      </a:r>
                      <a:r>
                        <a:rPr lang="en-GB" sz="900" b="1" dirty="0" err="1">
                          <a:latin typeface="Times New Roman"/>
                          <a:ea typeface="Times New Roman"/>
                        </a:rPr>
                        <a:t>profesorului</a:t>
                      </a:r>
                      <a:r>
                        <a:rPr lang="en-GB" sz="900" b="1" dirty="0">
                          <a:latin typeface="Times New Roman"/>
                          <a:ea typeface="Times New Roman"/>
                        </a:rPr>
                        <a:t> </a:t>
                      </a:r>
                      <a:r>
                        <a:rPr lang="en-GB" sz="900" b="1" dirty="0" err="1">
                          <a:latin typeface="Times New Roman"/>
                          <a:ea typeface="Times New Roman"/>
                        </a:rPr>
                        <a:t>îndrumător</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latin typeface="Times New Roman"/>
                          <a:ea typeface="Times New Roman"/>
                        </a:rPr>
                        <a:t>P1</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latin typeface="Times New Roman"/>
                          <a:ea typeface="Times New Roman"/>
                        </a:rPr>
                        <a:t>P2</a:t>
                      </a:r>
                      <a:endParaRPr lang="en-US" sz="900" dirty="0">
                        <a:latin typeface="Arial"/>
                        <a:ea typeface="Times New Roman"/>
                      </a:endParaRPr>
                    </a:p>
                  </a:txBody>
                  <a:tcPr marL="6137" marR="6137" marT="6137" marB="61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tăText 1"/>
          <p:cNvSpPr txBox="1"/>
          <p:nvPr/>
        </p:nvSpPr>
        <p:spPr>
          <a:xfrm>
            <a:off x="1214414" y="0"/>
            <a:ext cx="6500858" cy="1200329"/>
          </a:xfrm>
          <a:prstGeom prst="rect">
            <a:avLst/>
          </a:prstGeom>
          <a:noFill/>
        </p:spPr>
        <p:txBody>
          <a:bodyPr wrap="square" rtlCol="0">
            <a:spAutoFit/>
          </a:bodyPr>
          <a:lstStyle/>
          <a:p>
            <a:pPr algn="ctr"/>
            <a:r>
              <a:rPr lang="it-IT" b="1" dirty="0" smtClean="0"/>
              <a:t>Rezultate etapa națională a Concursului Național de matematică aplicată Adolf Haimovici 11- 13 mai 2019 ediția a XXII-a</a:t>
            </a:r>
            <a:endParaRPr lang="en-US" dirty="0" smtClean="0"/>
          </a:p>
          <a:p>
            <a:r>
              <a:rPr lang="it-IT" b="1" dirty="0" smtClean="0"/>
              <a:t> </a:t>
            </a:r>
            <a:endParaRPr lang="en-US" dirty="0" smtClean="0"/>
          </a:p>
          <a:p>
            <a:pPr algn="ctr"/>
            <a:endParaRPr lang="en-US" dirty="0"/>
          </a:p>
        </p:txBody>
      </p:sp>
      <p:graphicFrame>
        <p:nvGraphicFramePr>
          <p:cNvPr id="3" name="Tabel 2"/>
          <p:cNvGraphicFramePr>
            <a:graphicFrameLocks noGrp="1"/>
          </p:cNvGraphicFramePr>
          <p:nvPr/>
        </p:nvGraphicFramePr>
        <p:xfrm>
          <a:off x="1000102" y="1371600"/>
          <a:ext cx="7286675" cy="4425245"/>
        </p:xfrm>
        <a:graphic>
          <a:graphicData uri="http://schemas.openxmlformats.org/drawingml/2006/table">
            <a:tbl>
              <a:tblPr/>
              <a:tblGrid>
                <a:gridCol w="569358"/>
                <a:gridCol w="1181228"/>
                <a:gridCol w="593052"/>
                <a:gridCol w="987493"/>
                <a:gridCol w="1086452"/>
                <a:gridCol w="794453"/>
                <a:gridCol w="884352"/>
                <a:gridCol w="1190287"/>
              </a:tblGrid>
              <a:tr h="270933">
                <a:tc>
                  <a:txBody>
                    <a:bodyPr/>
                    <a:lstStyle/>
                    <a:p>
                      <a:pPr marR="12700" algn="ctr">
                        <a:spcAft>
                          <a:spcPts val="0"/>
                        </a:spcAft>
                      </a:pPr>
                      <a:r>
                        <a:rPr lang="en-GB" sz="1000" b="1" dirty="0">
                          <a:latin typeface="Times New Roman"/>
                          <a:ea typeface="Times New Roman"/>
                        </a:rPr>
                        <a:t>Nr.</a:t>
                      </a:r>
                      <a:endParaRPr lang="en-US" sz="1000" dirty="0">
                        <a:latin typeface="Arial"/>
                        <a:ea typeface="Times New Roman"/>
                      </a:endParaRPr>
                    </a:p>
                    <a:p>
                      <a:pPr marR="12700" algn="ctr">
                        <a:spcAft>
                          <a:spcPts val="0"/>
                        </a:spcAft>
                      </a:pPr>
                      <a:r>
                        <a:rPr lang="en-GB" sz="1000" b="1" dirty="0" err="1">
                          <a:latin typeface="Times New Roman"/>
                          <a:ea typeface="Times New Roman"/>
                        </a:rPr>
                        <a:t>crt</a:t>
                      </a:r>
                      <a:r>
                        <a:rPr lang="en-GB" sz="1000" b="1" dirty="0">
                          <a:latin typeface="Times New Roman"/>
                          <a:ea typeface="Times New Roman"/>
                        </a:rPr>
                        <a:t>.</a:t>
                      </a:r>
                      <a:endParaRPr lang="en-US" sz="1000" dirty="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dirty="0" err="1">
                          <a:latin typeface="Times New Roman"/>
                          <a:ea typeface="Times New Roman"/>
                        </a:rPr>
                        <a:t>Numele</a:t>
                      </a:r>
                      <a:r>
                        <a:rPr lang="en-GB" sz="1000" b="1" dirty="0">
                          <a:latin typeface="Times New Roman"/>
                          <a:ea typeface="Times New Roman"/>
                        </a:rPr>
                        <a:t> </a:t>
                      </a:r>
                      <a:r>
                        <a:rPr lang="en-GB" sz="1000" b="1" dirty="0" err="1">
                          <a:latin typeface="Times New Roman"/>
                          <a:ea typeface="Times New Roman"/>
                        </a:rPr>
                        <a:t>şi</a:t>
                      </a:r>
                      <a:r>
                        <a:rPr lang="en-GB" sz="1000" b="1" dirty="0">
                          <a:latin typeface="Times New Roman"/>
                          <a:ea typeface="Times New Roman"/>
                        </a:rPr>
                        <a:t> </a:t>
                      </a:r>
                      <a:r>
                        <a:rPr lang="en-GB" sz="1000" b="1" dirty="0" err="1">
                          <a:latin typeface="Times New Roman"/>
                          <a:ea typeface="Times New Roman"/>
                        </a:rPr>
                        <a:t>prenumele</a:t>
                      </a:r>
                      <a:endParaRPr lang="en-US" sz="1000" dirty="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a:latin typeface="Times New Roman"/>
                          <a:ea typeface="Times New Roman"/>
                        </a:rPr>
                        <a:t>clasa</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a:latin typeface="Times New Roman"/>
                          <a:ea typeface="Times New Roman"/>
                        </a:rPr>
                        <a:t>Profilul</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a:latin typeface="Times New Roman"/>
                          <a:ea typeface="Times New Roman"/>
                        </a:rPr>
                        <a:t>Şcoala</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a:latin typeface="Times New Roman"/>
                          <a:ea typeface="Calibri"/>
                        </a:rPr>
                        <a:t>Punctaj</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a:latin typeface="Times New Roman"/>
                          <a:ea typeface="Calibri"/>
                        </a:rPr>
                        <a:t>Premiu/</a:t>
                      </a:r>
                      <a:endParaRPr lang="en-US" sz="1000">
                        <a:latin typeface="Arial"/>
                        <a:ea typeface="Times New Roman"/>
                      </a:endParaRPr>
                    </a:p>
                    <a:p>
                      <a:pPr marR="12700" algn="ctr">
                        <a:spcAft>
                          <a:spcPts val="0"/>
                        </a:spcAft>
                      </a:pPr>
                      <a:r>
                        <a:rPr lang="en-GB" sz="1000" b="1">
                          <a:latin typeface="Times New Roman"/>
                          <a:ea typeface="Calibri"/>
                        </a:rPr>
                        <a:t>Medalie</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r>
                        <a:rPr lang="en-GB" sz="1000" b="1">
                          <a:latin typeface="Times New Roman"/>
                          <a:ea typeface="Times New Roman"/>
                        </a:rPr>
                        <a:t>Numele profesorului îndrumător</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556">
                <a:tc>
                  <a:txBody>
                    <a:bodyPr/>
                    <a:lstStyle/>
                    <a:p>
                      <a:pPr marL="342900" marR="12700" lvl="0" indent="-342900" algn="ctr">
                        <a:spcAft>
                          <a:spcPts val="0"/>
                        </a:spcAft>
                        <a:buFont typeface="+mj-lt"/>
                        <a:buNone/>
                      </a:pPr>
                      <a:r>
                        <a:rPr lang="en-US" sz="1000" dirty="0" smtClean="0">
                          <a:latin typeface="Times New Roman"/>
                          <a:ea typeface="Times New Roman"/>
                        </a:rPr>
                        <a:t>1</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solidFill>
                            <a:srgbClr val="000000"/>
                          </a:solidFill>
                          <a:latin typeface="Times New Roman"/>
                          <a:ea typeface="Times New Roman"/>
                        </a:rPr>
                        <a:t>BORNĂGEL I. AUREL PETRE</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12</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tehnic</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Liceul Tehnologic ”Alexandru Macedonski” Melinesti</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7,5</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Nem</a:t>
                      </a:r>
                      <a:r>
                        <a:rPr lang="ro-RO" sz="1000">
                          <a:latin typeface="Times New Roman"/>
                          <a:ea typeface="Times New Roman"/>
                        </a:rPr>
                        <a:t>ţaru Alexandru Gabriel</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556">
                <a:tc>
                  <a:txBody>
                    <a:bodyPr/>
                    <a:lstStyle/>
                    <a:p>
                      <a:pPr marL="342900" marR="12700" lvl="0" indent="-342900" algn="ctr">
                        <a:spcAft>
                          <a:spcPts val="0"/>
                        </a:spcAft>
                        <a:buFont typeface="+mj-lt"/>
                        <a:buNone/>
                      </a:pPr>
                      <a:r>
                        <a:rPr lang="en-US" sz="1000" dirty="0" smtClean="0">
                          <a:latin typeface="Times New Roman"/>
                          <a:ea typeface="Times New Roman"/>
                        </a:rPr>
                        <a:t>2</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solidFill>
                            <a:srgbClr val="000000"/>
                          </a:solidFill>
                          <a:latin typeface="Times New Roman"/>
                          <a:ea typeface="Times New Roman"/>
                        </a:rPr>
                        <a:t>CATANA B.M. DIANA ȘTEFANIA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solidFill>
                            <a:srgbClr val="000000"/>
                          </a:solidFill>
                          <a:latin typeface="Times New Roman"/>
                          <a:ea typeface="Times New Roman"/>
                        </a:rPr>
                        <a:t>9</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err="1">
                          <a:solidFill>
                            <a:srgbClr val="000000"/>
                          </a:solidFill>
                          <a:latin typeface="Times New Roman"/>
                          <a:ea typeface="Times New Roman"/>
                        </a:rPr>
                        <a:t>științe</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err="1">
                          <a:solidFill>
                            <a:srgbClr val="000000"/>
                          </a:solidFill>
                          <a:latin typeface="Times New Roman"/>
                          <a:ea typeface="Times New Roman"/>
                        </a:rPr>
                        <a:t>Colegiul</a:t>
                      </a:r>
                      <a:r>
                        <a:rPr lang="en-GB" sz="1000" dirty="0">
                          <a:solidFill>
                            <a:srgbClr val="000000"/>
                          </a:solidFill>
                          <a:latin typeface="Times New Roman"/>
                          <a:ea typeface="Times New Roman"/>
                        </a:rPr>
                        <a:t> </a:t>
                      </a:r>
                      <a:r>
                        <a:rPr lang="en-GB" sz="1000" dirty="0" err="1">
                          <a:solidFill>
                            <a:srgbClr val="000000"/>
                          </a:solidFill>
                          <a:latin typeface="Times New Roman"/>
                          <a:ea typeface="Times New Roman"/>
                        </a:rPr>
                        <a:t>Național</a:t>
                      </a:r>
                      <a:r>
                        <a:rPr lang="en-GB" sz="1000" dirty="0">
                          <a:solidFill>
                            <a:srgbClr val="000000"/>
                          </a:solidFill>
                          <a:latin typeface="Times New Roman"/>
                          <a:ea typeface="Times New Roman"/>
                        </a:rPr>
                        <a:t> "</a:t>
                      </a:r>
                      <a:r>
                        <a:rPr lang="en-GB" sz="1000" dirty="0" err="1">
                          <a:solidFill>
                            <a:srgbClr val="000000"/>
                          </a:solidFill>
                          <a:latin typeface="Times New Roman"/>
                          <a:ea typeface="Times New Roman"/>
                        </a:rPr>
                        <a:t>Frații</a:t>
                      </a:r>
                      <a:r>
                        <a:rPr lang="en-GB" sz="1000" dirty="0">
                          <a:solidFill>
                            <a:srgbClr val="000000"/>
                          </a:solidFill>
                          <a:latin typeface="Times New Roman"/>
                          <a:ea typeface="Times New Roman"/>
                        </a:rPr>
                        <a:t> </a:t>
                      </a:r>
                      <a:r>
                        <a:rPr lang="en-GB" sz="1000" dirty="0" err="1">
                          <a:solidFill>
                            <a:srgbClr val="000000"/>
                          </a:solidFill>
                          <a:latin typeface="Times New Roman"/>
                          <a:ea typeface="Times New Roman"/>
                        </a:rPr>
                        <a:t>Buzești"Craiova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14</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Menţiune </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Didu Ileana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556">
                <a:tc>
                  <a:txBody>
                    <a:bodyPr/>
                    <a:lstStyle/>
                    <a:p>
                      <a:pPr marL="342900" marR="12700" lvl="0" indent="-342900" algn="ctr">
                        <a:spcAft>
                          <a:spcPts val="0"/>
                        </a:spcAft>
                        <a:buFont typeface="+mj-lt"/>
                        <a:buNone/>
                      </a:pPr>
                      <a:r>
                        <a:rPr lang="en-US" sz="1000" dirty="0" smtClean="0">
                          <a:latin typeface="Times New Roman"/>
                          <a:ea typeface="Times New Roman"/>
                        </a:rPr>
                        <a:t>3</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POPA V. RADU MIHAI</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10</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științe</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err="1">
                          <a:solidFill>
                            <a:srgbClr val="000000"/>
                          </a:solidFill>
                          <a:latin typeface="Times New Roman"/>
                          <a:ea typeface="Times New Roman"/>
                        </a:rPr>
                        <a:t>Colegiul</a:t>
                      </a:r>
                      <a:r>
                        <a:rPr lang="en-GB" sz="1000" dirty="0">
                          <a:solidFill>
                            <a:srgbClr val="000000"/>
                          </a:solidFill>
                          <a:latin typeface="Times New Roman"/>
                          <a:ea typeface="Times New Roman"/>
                        </a:rPr>
                        <a:t> </a:t>
                      </a:r>
                      <a:r>
                        <a:rPr lang="en-GB" sz="1000" dirty="0" err="1">
                          <a:solidFill>
                            <a:srgbClr val="000000"/>
                          </a:solidFill>
                          <a:latin typeface="Times New Roman"/>
                          <a:ea typeface="Times New Roman"/>
                        </a:rPr>
                        <a:t>Național</a:t>
                      </a:r>
                      <a:r>
                        <a:rPr lang="en-GB" sz="1000" dirty="0">
                          <a:solidFill>
                            <a:srgbClr val="000000"/>
                          </a:solidFill>
                          <a:latin typeface="Times New Roman"/>
                          <a:ea typeface="Times New Roman"/>
                        </a:rPr>
                        <a:t> "</a:t>
                      </a:r>
                      <a:r>
                        <a:rPr lang="en-GB" sz="1000" dirty="0" err="1">
                          <a:solidFill>
                            <a:srgbClr val="000000"/>
                          </a:solidFill>
                          <a:latin typeface="Times New Roman"/>
                          <a:ea typeface="Times New Roman"/>
                        </a:rPr>
                        <a:t>Frații</a:t>
                      </a:r>
                      <a:r>
                        <a:rPr lang="en-GB" sz="1000" dirty="0">
                          <a:solidFill>
                            <a:srgbClr val="000000"/>
                          </a:solidFill>
                          <a:latin typeface="Times New Roman"/>
                          <a:ea typeface="Times New Roman"/>
                        </a:rPr>
                        <a:t> </a:t>
                      </a:r>
                      <a:r>
                        <a:rPr lang="en-GB" sz="1000" dirty="0" err="1">
                          <a:solidFill>
                            <a:srgbClr val="000000"/>
                          </a:solidFill>
                          <a:latin typeface="Times New Roman"/>
                          <a:ea typeface="Times New Roman"/>
                        </a:rPr>
                        <a:t>Buzești"Craiova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11</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Menţiune</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Preda Oana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867">
                <a:tc>
                  <a:txBody>
                    <a:bodyPr/>
                    <a:lstStyle/>
                    <a:p>
                      <a:pPr marL="342900" marR="12700" lvl="0" indent="-342900" algn="ctr">
                        <a:spcAft>
                          <a:spcPts val="0"/>
                        </a:spcAft>
                        <a:buFont typeface="+mj-lt"/>
                        <a:buNone/>
                      </a:pPr>
                      <a:r>
                        <a:rPr lang="en-US" sz="1000" dirty="0" smtClean="0">
                          <a:latin typeface="Times New Roman"/>
                          <a:ea typeface="Times New Roman"/>
                        </a:rPr>
                        <a:t>4</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BOBAIȚĂ A.  REBECCA VASILICA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11</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științe</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Colegiul Naţional Pedagogic  "Ştefan Velovan " Craiova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dirty="0">
                        <a:latin typeface="Arial"/>
                        <a:ea typeface="Times New Roman"/>
                      </a:endParaRPr>
                    </a:p>
                    <a:p>
                      <a:pPr marR="12700" algn="ctr">
                        <a:spcAft>
                          <a:spcPts val="0"/>
                        </a:spcAft>
                      </a:pPr>
                      <a:r>
                        <a:rPr lang="en-GB" sz="1000" b="1" dirty="0">
                          <a:latin typeface="Times New Roman"/>
                          <a:ea typeface="Calibri"/>
                        </a:rPr>
                        <a:t>15,5</a:t>
                      </a:r>
                      <a:endParaRPr lang="en-US" sz="1000" dirty="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Menţiune</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Drinceanu Razvan</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244">
                <a:tc>
                  <a:txBody>
                    <a:bodyPr/>
                    <a:lstStyle/>
                    <a:p>
                      <a:pPr marL="342900" marR="12700" lvl="0" indent="-342900" algn="ctr">
                        <a:spcAft>
                          <a:spcPts val="0"/>
                        </a:spcAft>
                        <a:buFont typeface="+mj-lt"/>
                        <a:buNone/>
                      </a:pPr>
                      <a:r>
                        <a:rPr lang="en-US" sz="1000" dirty="0" smtClean="0">
                          <a:latin typeface="Times New Roman"/>
                          <a:ea typeface="Times New Roman"/>
                        </a:rPr>
                        <a:t>5</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GHIMPEŢEANU ANDRA-TEODORA </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12</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științe</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Colegiul Naţional "Carol I" Craiova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8,5</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dirty="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Spiridon Cătălin Irinel</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556">
                <a:tc>
                  <a:txBody>
                    <a:bodyPr/>
                    <a:lstStyle/>
                    <a:p>
                      <a:pPr marL="342900" marR="12700" lvl="0" indent="-342900" algn="ctr">
                        <a:spcAft>
                          <a:spcPts val="0"/>
                        </a:spcAft>
                        <a:buFont typeface="+mj-lt"/>
                        <a:buNone/>
                      </a:pPr>
                      <a:r>
                        <a:rPr lang="en-US" sz="1000" dirty="0" smtClean="0">
                          <a:latin typeface="Times New Roman"/>
                          <a:ea typeface="Times New Roman"/>
                        </a:rPr>
                        <a:t>6</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solidFill>
                            <a:srgbClr val="000000"/>
                          </a:solidFill>
                          <a:latin typeface="Times New Roman"/>
                          <a:ea typeface="Times New Roman"/>
                        </a:rPr>
                        <a:t>PÎRVULESCU D. DARIA MARIA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9</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uman</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Colegiul Național "Frații Buzești"Craiova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26</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dirty="0">
                        <a:latin typeface="Arial"/>
                        <a:ea typeface="Times New Roman"/>
                      </a:endParaRPr>
                    </a:p>
                    <a:p>
                      <a:pPr marR="12700" algn="ctr">
                        <a:spcAft>
                          <a:spcPts val="0"/>
                        </a:spcAft>
                      </a:pPr>
                      <a:r>
                        <a:rPr lang="en-GB" sz="1000" b="1" dirty="0">
                          <a:latin typeface="Times New Roman"/>
                          <a:ea typeface="Calibri"/>
                        </a:rPr>
                        <a:t>III</a:t>
                      </a:r>
                      <a:endParaRPr lang="en-US" sz="1000" dirty="0">
                        <a:latin typeface="Arial"/>
                        <a:ea typeface="Times New Roman"/>
                      </a:endParaRPr>
                    </a:p>
                    <a:p>
                      <a:pPr marR="12700" algn="ctr">
                        <a:spcAft>
                          <a:spcPts val="0"/>
                        </a:spcAft>
                      </a:pPr>
                      <a:r>
                        <a:rPr lang="en-GB" sz="1000" b="1" dirty="0">
                          <a:latin typeface="Times New Roman"/>
                          <a:ea typeface="Calibri"/>
                        </a:rPr>
                        <a:t>/ </a:t>
                      </a:r>
                      <a:r>
                        <a:rPr lang="en-GB" sz="1000" b="1" dirty="0" err="1">
                          <a:latin typeface="Times New Roman"/>
                          <a:ea typeface="Calibri"/>
                        </a:rPr>
                        <a:t>Bronz</a:t>
                      </a:r>
                      <a:endParaRPr lang="en-US" sz="1000" dirty="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latin typeface="Times New Roman"/>
                          <a:ea typeface="Times New Roman"/>
                        </a:rPr>
                        <a:t>Iancu Daniela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867">
                <a:tc>
                  <a:txBody>
                    <a:bodyPr/>
                    <a:lstStyle/>
                    <a:p>
                      <a:pPr marL="342900" marR="12700" lvl="0" indent="-342900" algn="ctr">
                        <a:spcAft>
                          <a:spcPts val="0"/>
                        </a:spcAft>
                        <a:buFont typeface="+mj-lt"/>
                        <a:buNone/>
                      </a:pPr>
                      <a:r>
                        <a:rPr lang="en-US" sz="1000" dirty="0" smtClean="0">
                          <a:latin typeface="Times New Roman"/>
                          <a:ea typeface="Times New Roman"/>
                        </a:rPr>
                        <a:t>7</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solidFill>
                            <a:srgbClr val="000000"/>
                          </a:solidFill>
                          <a:latin typeface="Times New Roman"/>
                          <a:ea typeface="Times New Roman"/>
                        </a:rPr>
                        <a:t>CHIRAN I. CĂTĂLINA -ANA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10</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err="1">
                          <a:solidFill>
                            <a:srgbClr val="000000"/>
                          </a:solidFill>
                          <a:latin typeface="Times New Roman"/>
                          <a:ea typeface="Times New Roman"/>
                        </a:rPr>
                        <a:t>uman</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Colegiul Naţional Pedagogic  "Ştefan Velovan " Craiova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16,5</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III</a:t>
                      </a:r>
                      <a:endParaRPr lang="en-US" sz="1000">
                        <a:latin typeface="Arial"/>
                        <a:ea typeface="Times New Roman"/>
                      </a:endParaRPr>
                    </a:p>
                    <a:p>
                      <a:pPr marR="12700" algn="ctr">
                        <a:spcAft>
                          <a:spcPts val="0"/>
                        </a:spcAft>
                      </a:pPr>
                      <a:r>
                        <a:rPr lang="en-GB" sz="1000" b="1">
                          <a:latin typeface="Times New Roman"/>
                          <a:ea typeface="Calibri"/>
                        </a:rPr>
                        <a:t>/ Bronz</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err="1">
                          <a:latin typeface="Times New Roman"/>
                          <a:ea typeface="Times New Roman"/>
                        </a:rPr>
                        <a:t>Găleteanu</a:t>
                      </a:r>
                      <a:r>
                        <a:rPr lang="en-GB" sz="1000" dirty="0">
                          <a:latin typeface="Times New Roman"/>
                          <a:ea typeface="Times New Roman"/>
                        </a:rPr>
                        <a:t> </a:t>
                      </a:r>
                      <a:r>
                        <a:rPr lang="en-GB" sz="1000" dirty="0" err="1">
                          <a:latin typeface="Times New Roman"/>
                          <a:ea typeface="Times New Roman"/>
                        </a:rPr>
                        <a:t>Monalisa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867">
                <a:tc>
                  <a:txBody>
                    <a:bodyPr/>
                    <a:lstStyle/>
                    <a:p>
                      <a:pPr marL="342900" marR="12700" lvl="0" indent="-342900" algn="ctr">
                        <a:spcAft>
                          <a:spcPts val="0"/>
                        </a:spcAft>
                        <a:buFont typeface="+mj-lt"/>
                        <a:buNone/>
                      </a:pPr>
                      <a:r>
                        <a:rPr lang="en-US" sz="1000" dirty="0" smtClean="0">
                          <a:latin typeface="Times New Roman"/>
                          <a:ea typeface="Times New Roman"/>
                        </a:rPr>
                        <a:t>8</a:t>
                      </a:r>
                      <a:endParaRPr lang="en-US" sz="1000" dirty="0">
                        <a:latin typeface="Times New Roman"/>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a:solidFill>
                            <a:srgbClr val="000000"/>
                          </a:solidFill>
                          <a:latin typeface="Times New Roman"/>
                          <a:ea typeface="Times New Roman"/>
                        </a:rPr>
                        <a:t>DROSU M. ANA-MARIA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12</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uman</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a:solidFill>
                            <a:srgbClr val="000000"/>
                          </a:solidFill>
                          <a:latin typeface="Times New Roman"/>
                          <a:ea typeface="Times New Roman"/>
                        </a:rPr>
                        <a:t>Colegiul Naţional Pedagogic  "Ştefan Velovan " Craiova</a:t>
                      </a:r>
                      <a:endParaRPr lang="en-US" sz="100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19,5</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12700" algn="ctr">
                        <a:spcAft>
                          <a:spcPts val="0"/>
                        </a:spcAft>
                      </a:pPr>
                      <a:endParaRPr lang="en-US" sz="1000">
                        <a:latin typeface="Arial"/>
                        <a:ea typeface="Times New Roman"/>
                      </a:endParaRPr>
                    </a:p>
                    <a:p>
                      <a:pPr marR="12700" algn="ctr">
                        <a:spcAft>
                          <a:spcPts val="0"/>
                        </a:spcAft>
                      </a:pPr>
                      <a:r>
                        <a:rPr lang="en-GB" sz="1000" b="1">
                          <a:latin typeface="Times New Roman"/>
                          <a:ea typeface="Calibri"/>
                        </a:rPr>
                        <a:t>Menţiune</a:t>
                      </a:r>
                      <a:endParaRPr lang="en-US" sz="1000">
                        <a:latin typeface="Arial"/>
                        <a:ea typeface="Times New Roman"/>
                      </a:endParaRPr>
                    </a:p>
                  </a:txBody>
                  <a:tcPr marL="33867" marR="338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dirty="0" err="1">
                          <a:latin typeface="Times New Roman"/>
                          <a:ea typeface="Times New Roman"/>
                        </a:rPr>
                        <a:t>Găleteanu</a:t>
                      </a:r>
                      <a:r>
                        <a:rPr lang="en-GB" sz="1000" dirty="0">
                          <a:latin typeface="Times New Roman"/>
                          <a:ea typeface="Times New Roman"/>
                        </a:rPr>
                        <a:t> </a:t>
                      </a:r>
                      <a:r>
                        <a:rPr lang="en-GB" sz="1000" dirty="0" err="1">
                          <a:latin typeface="Times New Roman"/>
                          <a:ea typeface="Times New Roman"/>
                        </a:rPr>
                        <a:t>Monalisa</a:t>
                      </a:r>
                      <a:endParaRPr lang="en-US" sz="1000" dirty="0">
                        <a:latin typeface="Arial"/>
                        <a:ea typeface="Times New Roman"/>
                      </a:endParaRPr>
                    </a:p>
                  </a:txBody>
                  <a:tcPr marL="33867" marR="338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9153" name="Object 1"/>
          <p:cNvGraphicFramePr>
            <a:graphicFrameLocks noChangeAspect="1"/>
          </p:cNvGraphicFramePr>
          <p:nvPr/>
        </p:nvGraphicFramePr>
        <p:xfrm>
          <a:off x="928662" y="1500174"/>
          <a:ext cx="7643866" cy="4393884"/>
        </p:xfrm>
        <a:graphic>
          <a:graphicData uri="http://schemas.openxmlformats.org/presentationml/2006/ole">
            <p:oleObj spid="_x0000_s49153" name="Diagramă" r:id="rId3" imgW="6238951" imgH="3914851" progId="MSGraph.Chart.8">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642910" y="1214422"/>
            <a:ext cx="7500990" cy="369332"/>
          </a:xfrm>
          <a:prstGeom prst="rect">
            <a:avLst/>
          </a:prstGeom>
        </p:spPr>
        <p:txBody>
          <a:bodyPr wrap="square">
            <a:spAutoFit/>
          </a:bodyPr>
          <a:lstStyle/>
          <a:p>
            <a:pPr algn="ctr">
              <a:buFont typeface="Wingdings" pitchFamily="2" charset="2"/>
              <a:buChar char="q"/>
            </a:pPr>
            <a:r>
              <a:rPr lang="en-GB" altLang="en-US" b="1" dirty="0" err="1" smtClean="0"/>
              <a:t>Evaluarea</a:t>
            </a:r>
            <a:r>
              <a:rPr lang="en-GB" altLang="en-US" b="1" dirty="0" smtClean="0"/>
              <a:t> </a:t>
            </a:r>
            <a:r>
              <a:rPr lang="en-GB" altLang="en-US" b="1" dirty="0" err="1" smtClean="0"/>
              <a:t>națională</a:t>
            </a:r>
            <a:r>
              <a:rPr lang="en-GB" altLang="en-US" b="1" dirty="0" smtClean="0"/>
              <a:t> la </a:t>
            </a:r>
            <a:r>
              <a:rPr lang="en-GB" altLang="en-US" b="1" dirty="0" err="1" smtClean="0"/>
              <a:t>finalul</a:t>
            </a:r>
            <a:r>
              <a:rPr lang="en-GB" altLang="en-US" b="1" dirty="0" smtClean="0"/>
              <a:t> </a:t>
            </a:r>
            <a:r>
              <a:rPr lang="en-GB" altLang="en-US" b="1" dirty="0" err="1" smtClean="0"/>
              <a:t>clasei</a:t>
            </a:r>
            <a:r>
              <a:rPr lang="ro-RO" altLang="en-US" b="1" dirty="0" smtClean="0"/>
              <a:t>  </a:t>
            </a:r>
            <a:r>
              <a:rPr lang="en-GB" altLang="en-US" b="1" dirty="0" smtClean="0"/>
              <a:t>a VI-a</a:t>
            </a:r>
            <a:endParaRPr lang="en-US" dirty="0"/>
          </a:p>
        </p:txBody>
      </p:sp>
      <p:sp>
        <p:nvSpPr>
          <p:cNvPr id="3" name="Dreptunghi 2"/>
          <p:cNvSpPr/>
          <p:nvPr/>
        </p:nvSpPr>
        <p:spPr>
          <a:xfrm>
            <a:off x="2714612" y="1928802"/>
            <a:ext cx="4786346" cy="923330"/>
          </a:xfrm>
          <a:prstGeom prst="rect">
            <a:avLst/>
          </a:prstGeom>
        </p:spPr>
        <p:txBody>
          <a:bodyPr wrap="square">
            <a:spAutoFit/>
          </a:bodyPr>
          <a:lstStyle/>
          <a:p>
            <a:r>
              <a:rPr lang="en-GB" altLang="en-US" dirty="0" smtClean="0"/>
              <a:t>• </a:t>
            </a:r>
            <a:r>
              <a:rPr lang="en-GB" altLang="en-US" dirty="0" smtClean="0"/>
              <a:t>2</a:t>
            </a:r>
            <a:r>
              <a:rPr lang="ro-RO" altLang="en-GB" dirty="0" smtClean="0"/>
              <a:t>8</a:t>
            </a:r>
            <a:r>
              <a:rPr lang="en-GB" altLang="en-US" dirty="0" smtClean="0"/>
              <a:t> </a:t>
            </a:r>
            <a:r>
              <a:rPr lang="en-GB" altLang="en-US" dirty="0" err="1" smtClean="0"/>
              <a:t>mai</a:t>
            </a:r>
            <a:r>
              <a:rPr lang="en-GB" altLang="en-US" dirty="0" smtClean="0"/>
              <a:t> 20</a:t>
            </a:r>
            <a:r>
              <a:rPr lang="ro-RO" altLang="en-GB" dirty="0" smtClean="0"/>
              <a:t>20</a:t>
            </a:r>
            <a:endParaRPr lang="en-GB" altLang="en-US" dirty="0" smtClean="0"/>
          </a:p>
          <a:p>
            <a:r>
              <a:rPr lang="en-GB" altLang="en-US" dirty="0" smtClean="0">
                <a:sym typeface="+mn-ea"/>
              </a:rPr>
              <a:t>• </a:t>
            </a:r>
            <a:r>
              <a:rPr lang="en-GB" altLang="en-US" dirty="0" err="1" smtClean="0">
                <a:sym typeface="+mn-ea"/>
              </a:rPr>
              <a:t>Programa</a:t>
            </a:r>
            <a:r>
              <a:rPr lang="en-GB" altLang="en-US" dirty="0" smtClean="0">
                <a:sym typeface="+mn-ea"/>
              </a:rPr>
              <a:t> – nu </a:t>
            </a:r>
            <a:r>
              <a:rPr lang="en-GB" altLang="en-US" dirty="0" err="1" smtClean="0">
                <a:sym typeface="+mn-ea"/>
              </a:rPr>
              <a:t>sunt</a:t>
            </a:r>
            <a:r>
              <a:rPr lang="en-GB" altLang="en-US" dirty="0" smtClean="0">
                <a:sym typeface="+mn-ea"/>
              </a:rPr>
              <a:t> </a:t>
            </a:r>
            <a:r>
              <a:rPr lang="en-GB" altLang="en-US" dirty="0" err="1" smtClean="0">
                <a:sym typeface="+mn-ea"/>
              </a:rPr>
              <a:t>modificări</a:t>
            </a:r>
            <a:endParaRPr lang="en-GB" altLang="en-US" dirty="0" smtClean="0"/>
          </a:p>
          <a:p>
            <a:r>
              <a:rPr lang="en-GB" altLang="en-US" dirty="0" smtClean="0"/>
              <a:t>• </a:t>
            </a:r>
            <a:r>
              <a:rPr lang="en-GB" altLang="en-US" dirty="0" err="1" smtClean="0"/>
              <a:t>Structura</a:t>
            </a:r>
            <a:r>
              <a:rPr lang="en-GB" altLang="en-US" dirty="0" smtClean="0"/>
              <a:t> </a:t>
            </a:r>
            <a:r>
              <a:rPr lang="en-GB" altLang="en-US" dirty="0" err="1" smtClean="0"/>
              <a:t>probei</a:t>
            </a:r>
            <a:r>
              <a:rPr lang="en-GB" altLang="en-US" dirty="0" smtClean="0"/>
              <a:t> </a:t>
            </a:r>
            <a:r>
              <a:rPr lang="en-GB" altLang="en-US" dirty="0" err="1" smtClean="0"/>
              <a:t>scrise</a:t>
            </a:r>
            <a:r>
              <a:rPr lang="en-GB" altLang="en-US" dirty="0" smtClean="0"/>
              <a:t> – nu </a:t>
            </a:r>
            <a:r>
              <a:rPr lang="en-GB" altLang="en-US" dirty="0" err="1" smtClean="0"/>
              <a:t>sunt</a:t>
            </a:r>
            <a:r>
              <a:rPr lang="en-GB" altLang="en-US" dirty="0" smtClean="0"/>
              <a:t> </a:t>
            </a:r>
            <a:r>
              <a:rPr lang="en-GB" altLang="en-US" dirty="0" err="1" smtClean="0"/>
              <a:t>modificări</a:t>
            </a:r>
            <a:endParaRPr lang="en-GB" altLang="en-US" dirty="0"/>
          </a:p>
        </p:txBody>
      </p:sp>
      <p:sp>
        <p:nvSpPr>
          <p:cNvPr id="4" name="Dreptunghi 3"/>
          <p:cNvSpPr/>
          <p:nvPr/>
        </p:nvSpPr>
        <p:spPr>
          <a:xfrm>
            <a:off x="1500166" y="3214686"/>
            <a:ext cx="5715040" cy="369332"/>
          </a:xfrm>
          <a:prstGeom prst="rect">
            <a:avLst/>
          </a:prstGeom>
        </p:spPr>
        <p:txBody>
          <a:bodyPr wrap="square">
            <a:spAutoFit/>
          </a:bodyPr>
          <a:lstStyle/>
          <a:p>
            <a:pPr algn="ctr">
              <a:buFont typeface="Wingdings" pitchFamily="2" charset="2"/>
              <a:buChar char="q"/>
            </a:pPr>
            <a:r>
              <a:rPr lang="en-GB" altLang="en-US" b="1" dirty="0" err="1" smtClean="0"/>
              <a:t>Evaluarea</a:t>
            </a:r>
            <a:r>
              <a:rPr lang="en-GB" altLang="en-US" b="1" dirty="0" smtClean="0"/>
              <a:t> </a:t>
            </a:r>
            <a:r>
              <a:rPr lang="en-GB" altLang="en-US" b="1" dirty="0" err="1" smtClean="0"/>
              <a:t>națională</a:t>
            </a:r>
            <a:r>
              <a:rPr lang="en-GB" altLang="en-US" b="1" dirty="0" smtClean="0"/>
              <a:t> </a:t>
            </a:r>
            <a:r>
              <a:rPr lang="en-GB" altLang="en-US" b="1" dirty="0" err="1" smtClean="0"/>
              <a:t>pentru</a:t>
            </a:r>
            <a:r>
              <a:rPr lang="en-GB" altLang="en-US" b="1" dirty="0" smtClean="0"/>
              <a:t> </a:t>
            </a:r>
            <a:r>
              <a:rPr lang="en-GB" altLang="en-US" b="1" dirty="0" err="1" smtClean="0"/>
              <a:t>absolvenții</a:t>
            </a:r>
            <a:r>
              <a:rPr lang="en-GB" altLang="en-US" b="1" dirty="0" smtClean="0"/>
              <a:t> </a:t>
            </a:r>
            <a:r>
              <a:rPr lang="en-GB" altLang="en-US" b="1" dirty="0" err="1" smtClean="0"/>
              <a:t>clasei</a:t>
            </a:r>
            <a:r>
              <a:rPr lang="en-GB" altLang="en-US" b="1" dirty="0" smtClean="0"/>
              <a:t> a </a:t>
            </a:r>
            <a:r>
              <a:rPr lang="en-GB" altLang="en-US" b="1" dirty="0" smtClean="0"/>
              <a:t>VIII-a</a:t>
            </a:r>
            <a:endParaRPr lang="en-US" dirty="0"/>
          </a:p>
        </p:txBody>
      </p:sp>
      <p:sp>
        <p:nvSpPr>
          <p:cNvPr id="5" name="Dreptunghi 4"/>
          <p:cNvSpPr/>
          <p:nvPr/>
        </p:nvSpPr>
        <p:spPr>
          <a:xfrm>
            <a:off x="2000232" y="3929066"/>
            <a:ext cx="4572000" cy="1477328"/>
          </a:xfrm>
          <a:prstGeom prst="rect">
            <a:avLst/>
          </a:prstGeom>
        </p:spPr>
        <p:txBody>
          <a:bodyPr>
            <a:spAutoFit/>
          </a:bodyPr>
          <a:lstStyle/>
          <a:p>
            <a:pPr>
              <a:buFont typeface="Arial" pitchFamily="34" charset="0"/>
              <a:buChar char="•"/>
            </a:pPr>
            <a:r>
              <a:rPr lang="ro-RO" altLang="en-GB" dirty="0" smtClean="0">
                <a:sym typeface="+mn-ea"/>
              </a:rPr>
              <a:t>   17</a:t>
            </a:r>
            <a:r>
              <a:rPr lang="en-GB" altLang="en-US" dirty="0" smtClean="0">
                <a:sym typeface="+mn-ea"/>
              </a:rPr>
              <a:t> </a:t>
            </a:r>
            <a:r>
              <a:rPr lang="en-GB" altLang="en-US" dirty="0" err="1" smtClean="0">
                <a:sym typeface="+mn-ea"/>
              </a:rPr>
              <a:t>iunie</a:t>
            </a:r>
            <a:r>
              <a:rPr lang="en-GB" altLang="en-US" dirty="0" smtClean="0">
                <a:sym typeface="+mn-ea"/>
              </a:rPr>
              <a:t> 20</a:t>
            </a:r>
            <a:r>
              <a:rPr lang="ro-RO" altLang="en-GB" dirty="0" smtClean="0">
                <a:sym typeface="+mn-ea"/>
              </a:rPr>
              <a:t>20</a:t>
            </a:r>
            <a:endParaRPr lang="en-GB" altLang="en-US" dirty="0" smtClean="0"/>
          </a:p>
          <a:p>
            <a:r>
              <a:rPr lang="en-GB" altLang="en-US" dirty="0" smtClean="0"/>
              <a:t>•  </a:t>
            </a:r>
            <a:r>
              <a:rPr lang="en-GB" altLang="en-US" dirty="0" err="1" smtClean="0"/>
              <a:t>Programa</a:t>
            </a:r>
            <a:r>
              <a:rPr lang="en-GB" altLang="en-US" dirty="0" smtClean="0"/>
              <a:t> – nu </a:t>
            </a:r>
            <a:r>
              <a:rPr lang="en-GB" altLang="en-US" dirty="0" err="1" smtClean="0"/>
              <a:t>sunt</a:t>
            </a:r>
            <a:r>
              <a:rPr lang="en-GB" altLang="en-US" dirty="0" smtClean="0"/>
              <a:t> </a:t>
            </a:r>
            <a:r>
              <a:rPr lang="en-GB" altLang="en-US" dirty="0" err="1" smtClean="0"/>
              <a:t>modificări</a:t>
            </a:r>
            <a:endParaRPr lang="en-GB" altLang="en-US" dirty="0" smtClean="0"/>
          </a:p>
          <a:p>
            <a:r>
              <a:rPr lang="en-GB" altLang="en-US" dirty="0" smtClean="0"/>
              <a:t>•  </a:t>
            </a:r>
            <a:r>
              <a:rPr lang="en-GB" altLang="en-US" dirty="0" err="1" smtClean="0"/>
              <a:t>Structura</a:t>
            </a:r>
            <a:r>
              <a:rPr lang="en-GB" altLang="en-US" dirty="0" smtClean="0"/>
              <a:t> </a:t>
            </a:r>
            <a:r>
              <a:rPr lang="en-GB" altLang="en-US" dirty="0" err="1" smtClean="0"/>
              <a:t>probei</a:t>
            </a:r>
            <a:r>
              <a:rPr lang="en-GB" altLang="en-US" dirty="0" smtClean="0"/>
              <a:t> </a:t>
            </a:r>
            <a:r>
              <a:rPr lang="en-GB" altLang="en-US" dirty="0" err="1" smtClean="0"/>
              <a:t>scrise</a:t>
            </a:r>
            <a:r>
              <a:rPr lang="en-GB" altLang="en-US" dirty="0" smtClean="0"/>
              <a:t> – </a:t>
            </a:r>
            <a:r>
              <a:rPr lang="ro-RO" altLang="en-GB" dirty="0" smtClean="0"/>
              <a:t>nu sunt modificări</a:t>
            </a:r>
            <a:endParaRPr lang="en-GB" altLang="en-US" dirty="0" smtClean="0"/>
          </a:p>
          <a:p>
            <a:r>
              <a:rPr lang="en-GB" altLang="en-US" dirty="0" smtClean="0"/>
              <a:t>•  </a:t>
            </a:r>
            <a:r>
              <a:rPr lang="en-GB" altLang="en-US" dirty="0" err="1" smtClean="0"/>
              <a:t>Postare</a:t>
            </a:r>
            <a:r>
              <a:rPr lang="en-GB" altLang="en-US" dirty="0" smtClean="0"/>
              <a:t> model	31.10.201</a:t>
            </a:r>
            <a:r>
              <a:rPr lang="ro-RO" altLang="en-GB" dirty="0" smtClean="0"/>
              <a:t>9</a:t>
            </a:r>
            <a:endParaRPr lang="en-GB" altLang="en-US" dirty="0" smtClean="0"/>
          </a:p>
          <a:p>
            <a:endParaRPr lang="en-US" dirty="0"/>
          </a:p>
        </p:txBody>
      </p:sp>
      <p:sp>
        <p:nvSpPr>
          <p:cNvPr id="6" name="Dreptunghi 3"/>
          <p:cNvSpPr/>
          <p:nvPr/>
        </p:nvSpPr>
        <p:spPr>
          <a:xfrm>
            <a:off x="1785918" y="500042"/>
            <a:ext cx="5572164" cy="369332"/>
          </a:xfrm>
          <a:prstGeom prst="rect">
            <a:avLst/>
          </a:prstGeom>
        </p:spPr>
        <p:txBody>
          <a:bodyPr wrap="square">
            <a:spAutoFit/>
          </a:bodyPr>
          <a:lstStyle/>
          <a:p>
            <a:r>
              <a:rPr lang="ro-RO" b="1" dirty="0" smtClean="0"/>
              <a:t>CALENDARUL EXAMENELOR NAȚIONALE 2019-2020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1285852" y="357167"/>
            <a:ext cx="6715172" cy="1384995"/>
          </a:xfrm>
          <a:prstGeom prst="rect">
            <a:avLst/>
          </a:prstGeom>
        </p:spPr>
        <p:txBody>
          <a:bodyPr wrap="square">
            <a:spAutoFit/>
          </a:bodyPr>
          <a:lstStyle/>
          <a:p>
            <a:pPr algn="ctr"/>
            <a:r>
              <a:rPr lang="en-GB" sz="2800" b="1" dirty="0" smtClean="0"/>
              <a:t>TEMATICA</a:t>
            </a:r>
            <a:r>
              <a:rPr lang="en-US" sz="2800" b="1" dirty="0" smtClean="0"/>
              <a:t> </a:t>
            </a:r>
            <a:r>
              <a:rPr lang="ro-RO" sz="2800" b="1" dirty="0" smtClean="0"/>
              <a:t>CONSFĂTUIRI 2019</a:t>
            </a:r>
            <a:r>
              <a:rPr lang="en-US" sz="2800" b="1" dirty="0" smtClean="0"/>
              <a:t>:</a:t>
            </a:r>
          </a:p>
          <a:p>
            <a:r>
              <a:rPr lang="ro-RO" sz="2800" b="1" dirty="0" smtClean="0"/>
              <a:t/>
            </a:r>
            <a:br>
              <a:rPr lang="ro-RO" sz="2800" b="1" dirty="0" smtClean="0"/>
            </a:br>
            <a:endParaRPr lang="en-US" sz="2800" b="1" dirty="0"/>
          </a:p>
        </p:txBody>
      </p:sp>
      <p:sp>
        <p:nvSpPr>
          <p:cNvPr id="3" name="Dreptunghi 2"/>
          <p:cNvSpPr/>
          <p:nvPr/>
        </p:nvSpPr>
        <p:spPr>
          <a:xfrm>
            <a:off x="571472" y="1000108"/>
            <a:ext cx="8286808" cy="6740307"/>
          </a:xfrm>
          <a:prstGeom prst="rect">
            <a:avLst/>
          </a:prstGeom>
        </p:spPr>
        <p:txBody>
          <a:bodyPr wrap="square">
            <a:spAutoFit/>
          </a:bodyPr>
          <a:lstStyle/>
          <a:p>
            <a:pPr marL="457200" indent="-457200">
              <a:lnSpc>
                <a:spcPct val="150000"/>
              </a:lnSpc>
            </a:pPr>
            <a:r>
              <a:rPr lang="ro-RO" sz="2400" b="1" dirty="0" smtClean="0"/>
              <a:t>1.</a:t>
            </a:r>
            <a:r>
              <a:rPr lang="en-GB" sz="2400" b="1" dirty="0" err="1" smtClean="0"/>
              <a:t>Analiza</a:t>
            </a:r>
            <a:r>
              <a:rPr lang="ro-RO" sz="2400" b="1" dirty="0" smtClean="0"/>
              <a:t> </a:t>
            </a:r>
            <a:r>
              <a:rPr lang="ro-RO" sz="2400" b="1" dirty="0" smtClean="0"/>
              <a:t>procesului educaţional, pentru disciplina</a:t>
            </a:r>
            <a:r>
              <a:rPr lang="en-US" sz="2400" b="1" dirty="0" smtClean="0"/>
              <a:t> </a:t>
            </a:r>
            <a:r>
              <a:rPr lang="ro-RO" sz="2400" b="1" dirty="0" smtClean="0"/>
              <a:t>matematică la </a:t>
            </a:r>
            <a:r>
              <a:rPr lang="ro-RO" sz="2400" b="1" dirty="0" smtClean="0"/>
              <a:t>nivelul judeţului </a:t>
            </a:r>
            <a:r>
              <a:rPr lang="en-US" sz="2400" b="1" dirty="0" smtClean="0"/>
              <a:t> </a:t>
            </a:r>
            <a:r>
              <a:rPr lang="en-US" sz="2400" b="1" dirty="0" err="1" smtClean="0"/>
              <a:t>Dolj</a:t>
            </a:r>
            <a:r>
              <a:rPr lang="ro-RO" sz="2400" b="1" dirty="0" smtClean="0"/>
              <a:t>, pentru anul şcolar 2018 – </a:t>
            </a:r>
            <a:r>
              <a:rPr lang="ro-RO" sz="2400" b="1" dirty="0" smtClean="0"/>
              <a:t>2019.</a:t>
            </a:r>
            <a:endParaRPr lang="ro-RO" sz="2400" b="1" dirty="0" smtClean="0"/>
          </a:p>
          <a:p>
            <a:pPr marL="457200" indent="-457200">
              <a:lnSpc>
                <a:spcPct val="150000"/>
              </a:lnSpc>
            </a:pPr>
            <a:r>
              <a:rPr lang="ro-RO" altLang="en-GB" sz="2400" b="1" dirty="0" smtClean="0">
                <a:sym typeface="+mn-ea"/>
              </a:rPr>
              <a:t>2.Calendarul </a:t>
            </a:r>
            <a:r>
              <a:rPr lang="en-GB" altLang="en-US" sz="2400" b="1" dirty="0" err="1" smtClean="0">
                <a:sym typeface="+mn-ea"/>
              </a:rPr>
              <a:t>Examene</a:t>
            </a:r>
            <a:r>
              <a:rPr lang="ro-RO" altLang="en-US" sz="2400" b="1" dirty="0" smtClean="0">
                <a:sym typeface="+mn-ea"/>
              </a:rPr>
              <a:t>lor</a:t>
            </a:r>
            <a:r>
              <a:rPr lang="en-GB" altLang="en-US" sz="2400" b="1" dirty="0" smtClean="0">
                <a:sym typeface="+mn-ea"/>
              </a:rPr>
              <a:t> </a:t>
            </a:r>
            <a:r>
              <a:rPr lang="ro-RO" altLang="en-US" sz="2400" b="1" dirty="0" err="1" smtClean="0">
                <a:sym typeface="+mn-ea"/>
              </a:rPr>
              <a:t>N</a:t>
            </a:r>
            <a:r>
              <a:rPr lang="en-GB" altLang="en-US" sz="2400" b="1" dirty="0" err="1" smtClean="0">
                <a:sym typeface="+mn-ea"/>
              </a:rPr>
              <a:t>aționale</a:t>
            </a:r>
            <a:r>
              <a:rPr lang="en-GB" altLang="en-US" sz="2400" b="1" dirty="0" smtClean="0">
                <a:sym typeface="+mn-ea"/>
              </a:rPr>
              <a:t> </a:t>
            </a:r>
            <a:r>
              <a:rPr lang="ro-RO" altLang="en-US" sz="2400" b="1" dirty="0" smtClean="0">
                <a:sym typeface="+mn-ea"/>
              </a:rPr>
              <a:t>în anul școlar </a:t>
            </a:r>
            <a:r>
              <a:rPr lang="en-GB" altLang="en-US" sz="2400" b="1" dirty="0" smtClean="0">
                <a:sym typeface="+mn-ea"/>
              </a:rPr>
              <a:t>201</a:t>
            </a:r>
            <a:r>
              <a:rPr lang="ro-RO" altLang="en-GB" sz="2400" b="1" dirty="0" smtClean="0">
                <a:sym typeface="+mn-ea"/>
              </a:rPr>
              <a:t>9-</a:t>
            </a:r>
            <a:r>
              <a:rPr lang="en-GB" altLang="en-US" sz="2400" b="1" dirty="0" smtClean="0">
                <a:sym typeface="+mn-ea"/>
              </a:rPr>
              <a:t>20</a:t>
            </a:r>
            <a:r>
              <a:rPr lang="ro-RO" altLang="en-GB" sz="2400" b="1" dirty="0" smtClean="0">
                <a:sym typeface="+mn-ea"/>
              </a:rPr>
              <a:t>20.</a:t>
            </a:r>
            <a:endParaRPr lang="en-GB" altLang="en-GB" sz="2400" b="1" dirty="0" smtClean="0">
              <a:sym typeface="+mn-ea"/>
            </a:endParaRPr>
          </a:p>
          <a:p>
            <a:pPr>
              <a:lnSpc>
                <a:spcPct val="150000"/>
              </a:lnSpc>
              <a:buNone/>
            </a:pPr>
            <a:r>
              <a:rPr lang="en-GB" altLang="en-US" sz="2400" b="1" dirty="0" smtClean="0">
                <a:sym typeface="+mn-ea"/>
              </a:rPr>
              <a:t>3. </a:t>
            </a:r>
            <a:r>
              <a:rPr lang="ro-RO" altLang="en-US" sz="2400" b="1" dirty="0" smtClean="0">
                <a:sym typeface="+mn-ea"/>
              </a:rPr>
              <a:t>Calendarul o</a:t>
            </a:r>
            <a:r>
              <a:rPr lang="en-GB" altLang="en-US" sz="2400" b="1" dirty="0" err="1" smtClean="0">
                <a:sym typeface="+mn-ea"/>
              </a:rPr>
              <a:t>limpiade</a:t>
            </a:r>
            <a:r>
              <a:rPr lang="ro-RO" altLang="en-US" sz="2400" b="1" dirty="0" smtClean="0">
                <a:sym typeface="+mn-ea"/>
              </a:rPr>
              <a:t>lor</a:t>
            </a:r>
            <a:r>
              <a:rPr lang="en-GB" altLang="en-US" sz="2400" b="1" dirty="0" smtClean="0">
                <a:sym typeface="+mn-ea"/>
              </a:rPr>
              <a:t> </a:t>
            </a:r>
            <a:r>
              <a:rPr lang="ro-RO" altLang="en-US" sz="2400" b="1" dirty="0" smtClean="0">
                <a:sym typeface="+mn-ea"/>
              </a:rPr>
              <a:t>și </a:t>
            </a:r>
            <a:r>
              <a:rPr lang="ro-RO" altLang="en-US" sz="2400" b="1" dirty="0" smtClean="0">
                <a:sym typeface="+mn-ea"/>
              </a:rPr>
              <a:t>concursurilor școlare 2019-2020.</a:t>
            </a:r>
            <a:endParaRPr lang="ro-RO" altLang="en-US" sz="2400" b="1" dirty="0" smtClean="0">
              <a:sym typeface="+mn-ea"/>
            </a:endParaRPr>
          </a:p>
          <a:p>
            <a:pPr>
              <a:lnSpc>
                <a:spcPct val="150000"/>
              </a:lnSpc>
              <a:buNone/>
            </a:pPr>
            <a:r>
              <a:rPr lang="ro-RO" altLang="en-US" sz="2400" b="1" dirty="0" smtClean="0">
                <a:sym typeface="+mn-ea"/>
              </a:rPr>
              <a:t>4. Organizarea cercurilor pedagogice în anul școlar 2019-2020.</a:t>
            </a:r>
          </a:p>
          <a:p>
            <a:pPr>
              <a:lnSpc>
                <a:spcPct val="150000"/>
              </a:lnSpc>
              <a:buNone/>
            </a:pPr>
            <a:r>
              <a:rPr lang="ro-RO" altLang="en-US" sz="2400" b="1" dirty="0" smtClean="0">
                <a:sym typeface="+mn-ea"/>
              </a:rPr>
              <a:t>5</a:t>
            </a:r>
            <a:r>
              <a:rPr lang="ro-RO" altLang="en-US" sz="2400" b="1" dirty="0" smtClean="0">
                <a:sym typeface="+mn-ea"/>
              </a:rPr>
              <a:t>. Organizarea procesului educațional în anul școlar 2019-2020:</a:t>
            </a:r>
          </a:p>
          <a:p>
            <a:pPr>
              <a:lnSpc>
                <a:spcPct val="150000"/>
              </a:lnSpc>
              <a:buFont typeface="Wingdings" pitchFamily="2" charset="2"/>
              <a:buChar char="ü"/>
            </a:pPr>
            <a:r>
              <a:rPr lang="ro-RO" altLang="en-US" sz="2400" b="1" dirty="0" smtClean="0">
                <a:sym typeface="+mn-ea"/>
              </a:rPr>
              <a:t>s</a:t>
            </a:r>
            <a:r>
              <a:rPr lang="ro-RO" altLang="en-US" sz="2400" b="1" dirty="0" smtClean="0">
                <a:sym typeface="+mn-ea"/>
              </a:rPr>
              <a:t>tructura anului școlar;</a:t>
            </a:r>
          </a:p>
          <a:p>
            <a:pPr>
              <a:lnSpc>
                <a:spcPct val="150000"/>
              </a:lnSpc>
              <a:buFont typeface="Wingdings" pitchFamily="2" charset="2"/>
              <a:buChar char="ü"/>
            </a:pPr>
            <a:r>
              <a:rPr lang="ro-RO" altLang="en-US" sz="2400" b="1" dirty="0" smtClean="0">
                <a:sym typeface="+mn-ea"/>
              </a:rPr>
              <a:t>noua programă la clasa a VII-a;</a:t>
            </a:r>
          </a:p>
          <a:p>
            <a:pPr>
              <a:lnSpc>
                <a:spcPct val="150000"/>
              </a:lnSpc>
              <a:buFont typeface="Wingdings" pitchFamily="2" charset="2"/>
              <a:buChar char="ü"/>
            </a:pPr>
            <a:r>
              <a:rPr lang="ro-RO" altLang="en-US" sz="2400" b="1" dirty="0" smtClean="0">
                <a:sym typeface="+mn-ea"/>
              </a:rPr>
              <a:t>perioada de susținere a examenelor de corigență;</a:t>
            </a:r>
          </a:p>
          <a:p>
            <a:pPr>
              <a:lnSpc>
                <a:spcPct val="150000"/>
              </a:lnSpc>
              <a:buFont typeface="Wingdings" pitchFamily="2" charset="2"/>
              <a:buChar char="ü"/>
            </a:pPr>
            <a:r>
              <a:rPr lang="ro-RO" altLang="en-US" sz="2400" b="1" dirty="0" smtClean="0">
                <a:sym typeface="+mn-ea"/>
              </a:rPr>
              <a:t>scrisoarea metodică;</a:t>
            </a:r>
          </a:p>
          <a:p>
            <a:pPr>
              <a:buNone/>
            </a:pPr>
            <a:endParaRPr lang="ro-RO" sz="2400" b="1" dirty="0" smtClean="0"/>
          </a:p>
          <a:p>
            <a:pPr>
              <a:buNone/>
            </a:pPr>
            <a:r>
              <a:rPr lang="ro-RO" sz="2400" b="1" dirty="0" smtClean="0"/>
              <a:t> </a:t>
            </a:r>
            <a:endParaRPr lang="en-US" sz="2400" b="1" dirty="0" smtClean="0"/>
          </a:p>
          <a:p>
            <a:pPr>
              <a:buNone/>
            </a:pPr>
            <a:endParaRPr lang="ro-RO"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1643042" y="2214554"/>
            <a:ext cx="4214842" cy="369332"/>
          </a:xfrm>
          <a:prstGeom prst="rect">
            <a:avLst/>
          </a:prstGeom>
        </p:spPr>
        <p:txBody>
          <a:bodyPr wrap="square">
            <a:spAutoFit/>
          </a:bodyPr>
          <a:lstStyle/>
          <a:p>
            <a:pPr>
              <a:buFont typeface="Wingdings" pitchFamily="2" charset="2"/>
              <a:buChar char="q"/>
            </a:pPr>
            <a:r>
              <a:rPr lang="en-GB" altLang="en-US" b="1" dirty="0" err="1" smtClean="0"/>
              <a:t>Examenul</a:t>
            </a:r>
            <a:r>
              <a:rPr lang="en-GB" altLang="en-US" b="1" dirty="0" smtClean="0"/>
              <a:t> de </a:t>
            </a:r>
            <a:r>
              <a:rPr lang="en-GB" altLang="en-US" b="1" dirty="0" err="1" smtClean="0"/>
              <a:t>bacalaureat</a:t>
            </a:r>
            <a:r>
              <a:rPr lang="en-GB" altLang="en-US" b="1" dirty="0" smtClean="0"/>
              <a:t> </a:t>
            </a:r>
            <a:r>
              <a:rPr lang="en-GB" altLang="en-US" b="1" dirty="0" err="1" smtClean="0"/>
              <a:t>național</a:t>
            </a:r>
            <a:r>
              <a:rPr lang="en-GB" altLang="en-US" b="1" dirty="0" smtClean="0"/>
              <a:t> 20</a:t>
            </a:r>
            <a:r>
              <a:rPr lang="ro-RO" altLang="en-GB" b="1" dirty="0" smtClean="0"/>
              <a:t>20</a:t>
            </a:r>
            <a:endParaRPr lang="en-US" dirty="0"/>
          </a:p>
        </p:txBody>
      </p:sp>
      <p:sp>
        <p:nvSpPr>
          <p:cNvPr id="3" name="Dreptunghi 2"/>
          <p:cNvSpPr/>
          <p:nvPr/>
        </p:nvSpPr>
        <p:spPr>
          <a:xfrm>
            <a:off x="2143108" y="3143248"/>
            <a:ext cx="4572000" cy="1200329"/>
          </a:xfrm>
          <a:prstGeom prst="rect">
            <a:avLst/>
          </a:prstGeom>
        </p:spPr>
        <p:txBody>
          <a:bodyPr>
            <a:spAutoFit/>
          </a:bodyPr>
          <a:lstStyle/>
          <a:p>
            <a:pPr>
              <a:buFont typeface="Arial" pitchFamily="34" charset="0"/>
              <a:buChar char="•"/>
            </a:pPr>
            <a:r>
              <a:rPr lang="ro-RO" altLang="en-GB" dirty="0" smtClean="0">
                <a:sym typeface="+mn-ea"/>
              </a:rPr>
              <a:t>   24</a:t>
            </a:r>
            <a:r>
              <a:rPr lang="en-GB" altLang="en-US" dirty="0" smtClean="0">
                <a:sym typeface="+mn-ea"/>
              </a:rPr>
              <a:t> </a:t>
            </a:r>
            <a:r>
              <a:rPr lang="en-GB" altLang="en-US" dirty="0" err="1" smtClean="0">
                <a:sym typeface="+mn-ea"/>
              </a:rPr>
              <a:t>iu</a:t>
            </a:r>
            <a:r>
              <a:rPr lang="ro-RO" altLang="en-GB" dirty="0" smtClean="0">
                <a:sym typeface="+mn-ea"/>
              </a:rPr>
              <a:t>n</a:t>
            </a:r>
            <a:r>
              <a:rPr lang="en-GB" altLang="en-US" dirty="0" err="1" smtClean="0">
                <a:sym typeface="+mn-ea"/>
              </a:rPr>
              <a:t>ie</a:t>
            </a:r>
            <a:r>
              <a:rPr lang="en-GB" altLang="en-US" dirty="0" smtClean="0">
                <a:sym typeface="+mn-ea"/>
              </a:rPr>
              <a:t> 20</a:t>
            </a:r>
            <a:r>
              <a:rPr lang="ro-RO" altLang="en-GB" dirty="0" smtClean="0">
                <a:sym typeface="+mn-ea"/>
              </a:rPr>
              <a:t>20, </a:t>
            </a:r>
            <a:r>
              <a:rPr lang="ro-RO" altLang="en-GB" dirty="0" err="1" smtClean="0">
                <a:sym typeface="+mn-ea"/>
              </a:rPr>
              <a:t>20</a:t>
            </a:r>
            <a:r>
              <a:rPr lang="ro-RO" altLang="en-GB" dirty="0" smtClean="0">
                <a:sym typeface="+mn-ea"/>
              </a:rPr>
              <a:t> august 2020</a:t>
            </a:r>
            <a:endParaRPr lang="en-GB" altLang="en-US" dirty="0" smtClean="0"/>
          </a:p>
          <a:p>
            <a:r>
              <a:rPr lang="en-GB" altLang="en-US" dirty="0" smtClean="0"/>
              <a:t>•  </a:t>
            </a:r>
            <a:r>
              <a:rPr lang="en-GB" altLang="en-US" dirty="0" err="1" smtClean="0"/>
              <a:t>Programa</a:t>
            </a:r>
            <a:r>
              <a:rPr lang="en-GB" altLang="en-US" dirty="0" smtClean="0"/>
              <a:t> – nu </a:t>
            </a:r>
            <a:r>
              <a:rPr lang="en-GB" altLang="en-US" dirty="0" err="1" smtClean="0"/>
              <a:t>sunt</a:t>
            </a:r>
            <a:r>
              <a:rPr lang="en-GB" altLang="en-US" dirty="0" smtClean="0"/>
              <a:t> </a:t>
            </a:r>
            <a:r>
              <a:rPr lang="en-GB" altLang="en-US" dirty="0" err="1" smtClean="0"/>
              <a:t>modificări</a:t>
            </a:r>
            <a:endParaRPr lang="en-GB" altLang="en-US" dirty="0" smtClean="0"/>
          </a:p>
          <a:p>
            <a:r>
              <a:rPr lang="en-GB" altLang="en-US" dirty="0" smtClean="0"/>
              <a:t>•  </a:t>
            </a:r>
            <a:r>
              <a:rPr lang="en-GB" altLang="en-US" dirty="0" err="1" smtClean="0"/>
              <a:t>Structura</a:t>
            </a:r>
            <a:r>
              <a:rPr lang="en-GB" altLang="en-US" dirty="0" smtClean="0"/>
              <a:t> </a:t>
            </a:r>
            <a:r>
              <a:rPr lang="en-GB" altLang="en-US" dirty="0" err="1" smtClean="0"/>
              <a:t>probei</a:t>
            </a:r>
            <a:r>
              <a:rPr lang="en-GB" altLang="en-US" dirty="0" smtClean="0"/>
              <a:t> </a:t>
            </a:r>
            <a:r>
              <a:rPr lang="en-GB" altLang="en-US" dirty="0" err="1" smtClean="0"/>
              <a:t>scrise</a:t>
            </a:r>
            <a:r>
              <a:rPr lang="en-GB" altLang="en-US" dirty="0" smtClean="0"/>
              <a:t> – </a:t>
            </a:r>
            <a:r>
              <a:rPr lang="ro-RO" altLang="en-GB" dirty="0" smtClean="0"/>
              <a:t>nu sunt modificări</a:t>
            </a:r>
            <a:endParaRPr lang="en-GB" altLang="en-US" dirty="0" smtClean="0"/>
          </a:p>
          <a:p>
            <a:r>
              <a:rPr lang="en-GB" altLang="en-US" dirty="0" smtClean="0"/>
              <a:t>•  </a:t>
            </a:r>
            <a:r>
              <a:rPr lang="en-GB" altLang="en-US" dirty="0" err="1" smtClean="0"/>
              <a:t>Postare</a:t>
            </a:r>
            <a:r>
              <a:rPr lang="en-GB" altLang="en-US" dirty="0" smtClean="0"/>
              <a:t> </a:t>
            </a:r>
            <a:r>
              <a:rPr lang="en-GB" altLang="en-US" dirty="0" err="1" smtClean="0"/>
              <a:t>modele</a:t>
            </a:r>
            <a:r>
              <a:rPr lang="en-GB" altLang="en-US" dirty="0" smtClean="0"/>
              <a:t>	31.10.201</a:t>
            </a:r>
            <a:r>
              <a:rPr lang="ro-RO" altLang="en-GB" dirty="0" smtClean="0"/>
              <a:t>9</a:t>
            </a:r>
            <a:endParaRPr lang="en-GB" altLang="en-US" dirty="0" smtClean="0"/>
          </a:p>
        </p:txBody>
      </p:sp>
      <p:sp>
        <p:nvSpPr>
          <p:cNvPr id="6" name="Dreptunghi 3"/>
          <p:cNvSpPr/>
          <p:nvPr/>
        </p:nvSpPr>
        <p:spPr>
          <a:xfrm>
            <a:off x="1785918" y="500042"/>
            <a:ext cx="5572164" cy="369332"/>
          </a:xfrm>
          <a:prstGeom prst="rect">
            <a:avLst/>
          </a:prstGeom>
        </p:spPr>
        <p:txBody>
          <a:bodyPr wrap="square">
            <a:spAutoFit/>
          </a:bodyPr>
          <a:lstStyle/>
          <a:p>
            <a:r>
              <a:rPr lang="ro-RO" b="1" dirty="0" smtClean="0"/>
              <a:t>CALENDARUL EXAMENELOR NAȚIONALE 2019-2020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15328" cy="1011222"/>
          </a:xfrm>
        </p:spPr>
        <p:txBody>
          <a:bodyPr>
            <a:normAutofit fontScale="90000"/>
          </a:bodyPr>
          <a:lstStyle/>
          <a:p>
            <a:pPr lvl="0"/>
            <a:r>
              <a:rPr lang="ro-RO" sz="2800" b="1" dirty="0" smtClean="0"/>
              <a:t/>
            </a:r>
            <a:br>
              <a:rPr lang="ro-RO" sz="2800" b="1" dirty="0" smtClean="0"/>
            </a:br>
            <a:r>
              <a:rPr lang="ro-RO" sz="2800" b="1" dirty="0" smtClean="0"/>
              <a:t/>
            </a:r>
            <a:br>
              <a:rPr lang="ro-RO" sz="2800" b="1" dirty="0" smtClean="0"/>
            </a:br>
            <a:r>
              <a:rPr lang="ro-RO" sz="2800" b="1" dirty="0" smtClean="0"/>
              <a:t>Calendarul </a:t>
            </a:r>
            <a:r>
              <a:rPr lang="ro-RO" sz="2800" b="1" dirty="0" smtClean="0"/>
              <a:t>Olimpiadei Naționale de Matematică 2020</a:t>
            </a:r>
            <a:r>
              <a:rPr lang="en-GB" sz="2800" dirty="0" smtClean="0"/>
              <a:t/>
            </a:r>
            <a:br>
              <a:rPr lang="en-GB" sz="2800" dirty="0" smtClean="0"/>
            </a:br>
            <a:r>
              <a:rPr lang="en-GB" sz="3600" b="1" dirty="0"/>
              <a:t/>
            </a:r>
            <a:br>
              <a:rPr lang="en-GB" sz="3600" b="1" dirty="0"/>
            </a:br>
            <a:endParaRPr lang="en-GB" altLang="en-US" sz="3600" dirty="0"/>
          </a:p>
        </p:txBody>
      </p:sp>
      <p:sp>
        <p:nvSpPr>
          <p:cNvPr id="3" name="Content Placeholder 2"/>
          <p:cNvSpPr>
            <a:spLocks noGrp="1"/>
          </p:cNvSpPr>
          <p:nvPr>
            <p:ph idx="1"/>
          </p:nvPr>
        </p:nvSpPr>
        <p:spPr>
          <a:xfrm>
            <a:off x="428596" y="1428736"/>
            <a:ext cx="8229600" cy="4857784"/>
          </a:xfrm>
        </p:spPr>
        <p:txBody>
          <a:bodyPr>
            <a:normAutofit lnSpcReduction="10000"/>
          </a:bodyPr>
          <a:lstStyle/>
          <a:p>
            <a:pPr>
              <a:buNone/>
            </a:pPr>
            <a:r>
              <a:rPr lang="ro-RO" sz="2800" b="1" dirty="0" smtClean="0"/>
              <a:t>1</a:t>
            </a:r>
            <a:r>
              <a:rPr lang="ro-RO" sz="2800" dirty="0" smtClean="0"/>
              <a:t>.</a:t>
            </a:r>
            <a:r>
              <a:rPr lang="ro-RO" sz="2800" b="1" u="sng" dirty="0" smtClean="0"/>
              <a:t>ETAPA </a:t>
            </a:r>
            <a:r>
              <a:rPr lang="ro-RO" sz="2800" b="1" u="sng" dirty="0" smtClean="0"/>
              <a:t>PE ȘCOALĂ</a:t>
            </a:r>
            <a:r>
              <a:rPr lang="ro-RO" sz="2800" dirty="0" smtClean="0"/>
              <a:t> : </a:t>
            </a:r>
            <a:r>
              <a:rPr lang="ro-RO" sz="2800" b="1" dirty="0" smtClean="0"/>
              <a:t>luna decembrie 2019 </a:t>
            </a:r>
            <a:r>
              <a:rPr lang="ro-RO" sz="2800" dirty="0" smtClean="0"/>
              <a:t>în fiecare şcoală, iar tabelele cu elevii admiși vor fi transmise la școala </a:t>
            </a:r>
            <a:r>
              <a:rPr lang="ro-RO" sz="2800" b="1" dirty="0" smtClean="0"/>
              <a:t>organizatoare a etapei locale până la data de 15 ianuarie 2020</a:t>
            </a:r>
            <a:r>
              <a:rPr lang="ro-RO" sz="2800" dirty="0" smtClean="0"/>
              <a:t>. </a:t>
            </a:r>
            <a:endParaRPr lang="en-GB" sz="2800" dirty="0" smtClean="0"/>
          </a:p>
          <a:p>
            <a:pPr>
              <a:buNone/>
            </a:pPr>
            <a:r>
              <a:rPr lang="ro-RO" sz="2800" b="1" dirty="0" smtClean="0"/>
              <a:t>2. </a:t>
            </a:r>
            <a:r>
              <a:rPr lang="ro-RO" sz="2800" b="1" u="sng" dirty="0" smtClean="0"/>
              <a:t>ETAPA LOCALĂ</a:t>
            </a:r>
            <a:r>
              <a:rPr lang="ro-RO" sz="2800" dirty="0" smtClean="0"/>
              <a:t> :</a:t>
            </a:r>
            <a:r>
              <a:rPr lang="ro-RO" sz="2800" b="1" dirty="0" smtClean="0"/>
              <a:t> 1 februarie 2020</a:t>
            </a:r>
            <a:r>
              <a:rPr lang="ro-RO" sz="2800" dirty="0" smtClean="0"/>
              <a:t> la </a:t>
            </a:r>
            <a:r>
              <a:rPr lang="en-US" sz="2800" dirty="0" smtClean="0"/>
              <a:t>COLEGIUL NAŢIONAL PEDAGOGIC “ȘTEFAN VELOVAN”, CRAIOVA </a:t>
            </a:r>
            <a:r>
              <a:rPr lang="ro-RO" sz="2800" dirty="0" smtClean="0"/>
              <a:t>– </a:t>
            </a:r>
            <a:r>
              <a:rPr lang="ro-RO" sz="2800" b="1" dirty="0" smtClean="0"/>
              <a:t>clasele VII-XII</a:t>
            </a:r>
            <a:r>
              <a:rPr lang="ro-RO" sz="2800" dirty="0" smtClean="0"/>
              <a:t> şi ŞCOALA GIMNAZIALĂ “SF. DUMITRU”, CRAIOVA</a:t>
            </a:r>
            <a:r>
              <a:rPr lang="ro-RO" sz="2800" b="1" i="1" dirty="0" smtClean="0"/>
              <a:t>-</a:t>
            </a:r>
            <a:r>
              <a:rPr lang="ro-RO" sz="2800" dirty="0" smtClean="0"/>
              <a:t> </a:t>
            </a:r>
            <a:r>
              <a:rPr lang="ro-RO" sz="2800" b="1" dirty="0" smtClean="0"/>
              <a:t>clasele V-VI</a:t>
            </a:r>
            <a:r>
              <a:rPr lang="ro-RO" sz="2800" dirty="0" smtClean="0"/>
              <a:t>.</a:t>
            </a:r>
            <a:endParaRPr lang="en-GB" sz="2800" dirty="0" smtClean="0"/>
          </a:p>
          <a:p>
            <a:pPr>
              <a:buNone/>
            </a:pPr>
            <a:r>
              <a:rPr lang="ro-RO" sz="2800" b="1" dirty="0" smtClean="0"/>
              <a:t>3. </a:t>
            </a:r>
            <a:r>
              <a:rPr lang="ro-RO" sz="2800" b="1" u="sng" dirty="0" smtClean="0"/>
              <a:t>ETAPA JUDEŢEANĂ</a:t>
            </a:r>
            <a:r>
              <a:rPr lang="ro-RO" sz="2800" b="1" dirty="0" smtClean="0"/>
              <a:t>: 22 sau 29 februarie 2020</a:t>
            </a:r>
            <a:r>
              <a:rPr lang="ro-RO" sz="2800" dirty="0" smtClean="0"/>
              <a:t>, la</a:t>
            </a:r>
            <a:r>
              <a:rPr lang="ro-RO" sz="2800" b="1" dirty="0" smtClean="0"/>
              <a:t> </a:t>
            </a:r>
            <a:r>
              <a:rPr lang="it-IT" sz="2800" dirty="0" smtClean="0"/>
              <a:t>COLEGIUL</a:t>
            </a:r>
            <a:r>
              <a:rPr lang="ro-RO" sz="2800" dirty="0" smtClean="0"/>
              <a:t> TEHNIC</a:t>
            </a:r>
            <a:r>
              <a:rPr lang="it-IT" sz="2800" dirty="0" smtClean="0"/>
              <a:t> </a:t>
            </a:r>
            <a:r>
              <a:rPr lang="en-US" sz="2800" dirty="0" smtClean="0"/>
              <a:t>“ENERGETIC”, CRAIOVA </a:t>
            </a:r>
            <a:r>
              <a:rPr lang="it-IT" sz="2800" dirty="0" smtClean="0"/>
              <a:t>.</a:t>
            </a:r>
            <a:endParaRPr lang="en-GB" sz="2800" dirty="0" smtClean="0"/>
          </a:p>
          <a:p>
            <a:pPr>
              <a:buNone/>
            </a:pPr>
            <a:r>
              <a:rPr lang="ro-RO" sz="2800" b="1" dirty="0" smtClean="0"/>
              <a:t>4. </a:t>
            </a:r>
            <a:r>
              <a:rPr lang="ro-RO" sz="2800" b="1" u="sng" dirty="0" smtClean="0"/>
              <a:t>ETAPA NAȚIONALĂ</a:t>
            </a:r>
            <a:r>
              <a:rPr lang="ro-RO" sz="2800" b="1" dirty="0" smtClean="0"/>
              <a:t>: 5-12 aprilie 2020</a:t>
            </a:r>
            <a:r>
              <a:rPr lang="ro-RO" sz="2800" dirty="0" smtClean="0"/>
              <a:t>, la</a:t>
            </a:r>
            <a:r>
              <a:rPr lang="ro-RO" sz="2800" b="1" dirty="0" smtClean="0"/>
              <a:t> </a:t>
            </a:r>
            <a:r>
              <a:rPr lang="it-IT" sz="2800" dirty="0" smtClean="0"/>
              <a:t>Iași</a:t>
            </a:r>
            <a:endParaRPr lang="en-GB" sz="2800" dirty="0" smtClean="0"/>
          </a:p>
          <a:p>
            <a:endParaRPr lang="en-GB" altLang="en-US"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590800"/>
            <a:ext cx="8229600" cy="2695588"/>
          </a:xfrm>
        </p:spPr>
        <p:txBody>
          <a:bodyPr>
            <a:noAutofit/>
          </a:bodyPr>
          <a:lstStyle/>
          <a:p>
            <a:pPr lvl="0"/>
            <a:r>
              <a:rPr lang="it-IT" sz="2800" b="1" dirty="0" smtClean="0"/>
              <a:t>CONCURSUL NAȚIONAL DE MATEMATICĂ APLICATĂ “Adolf Haimovici</a:t>
            </a:r>
            <a:r>
              <a:rPr lang="it-IT" sz="2800" b="1" dirty="0" smtClean="0"/>
              <a:t>”</a:t>
            </a:r>
            <a:r>
              <a:rPr lang="ro-RO" sz="2800" b="1" dirty="0" smtClean="0"/>
              <a:t/>
            </a:r>
            <a:br>
              <a:rPr lang="ro-RO" sz="2800" b="1" dirty="0" smtClean="0"/>
            </a:br>
            <a:r>
              <a:rPr lang="ro-RO" sz="2800" b="1" dirty="0" smtClean="0"/>
              <a:t/>
            </a:r>
            <a:br>
              <a:rPr lang="ro-RO" sz="2800" b="1" dirty="0" smtClean="0"/>
            </a:br>
            <a:r>
              <a:rPr lang="en-GB" sz="2800" dirty="0" smtClean="0"/>
              <a:t/>
            </a:r>
            <a:br>
              <a:rPr lang="en-GB" sz="2800" dirty="0" smtClean="0"/>
            </a:br>
            <a:r>
              <a:rPr lang="ro-RO" sz="2800" dirty="0" smtClean="0"/>
              <a:t>-</a:t>
            </a:r>
            <a:r>
              <a:rPr lang="it-IT" sz="2800" dirty="0" smtClean="0"/>
              <a:t> </a:t>
            </a:r>
            <a:r>
              <a:rPr lang="it-IT" sz="2800" b="1" dirty="0" smtClean="0"/>
              <a:t>etapa județeană</a:t>
            </a:r>
            <a:r>
              <a:rPr lang="it-IT" sz="2800" dirty="0" smtClean="0"/>
              <a:t> va avea loc în data de </a:t>
            </a:r>
            <a:r>
              <a:rPr lang="ro-RO" sz="2800" b="1" dirty="0" smtClean="0"/>
              <a:t>22 sau 29 februarie 2020</a:t>
            </a:r>
            <a:r>
              <a:rPr lang="ro-RO" sz="2800" dirty="0" smtClean="0"/>
              <a:t>, la</a:t>
            </a:r>
            <a:r>
              <a:rPr lang="ro-RO" sz="2800" b="1" dirty="0" smtClean="0"/>
              <a:t> </a:t>
            </a:r>
            <a:r>
              <a:rPr lang="it-IT" sz="2800" dirty="0" smtClean="0"/>
              <a:t>COLEGIUL </a:t>
            </a:r>
            <a:r>
              <a:rPr lang="ro-RO" sz="2800" dirty="0" smtClean="0"/>
              <a:t>TEHNIC </a:t>
            </a:r>
            <a:r>
              <a:rPr lang="en-US" sz="2800" dirty="0" smtClean="0"/>
              <a:t>“ENERGETIC</a:t>
            </a:r>
            <a:r>
              <a:rPr lang="en-US" sz="2800" dirty="0" smtClean="0"/>
              <a:t>”, </a:t>
            </a:r>
            <a:r>
              <a:rPr lang="en-US" sz="2800" dirty="0" smtClean="0"/>
              <a:t>CRAIOVA</a:t>
            </a:r>
            <a:r>
              <a:rPr lang="ro-RO" sz="2800" dirty="0" smtClean="0"/>
              <a:t>;</a:t>
            </a:r>
            <a:r>
              <a:rPr lang="it-IT" sz="2800" dirty="0" smtClean="0"/>
              <a:t> </a:t>
            </a:r>
            <a:r>
              <a:rPr lang="ro-RO" sz="2800" dirty="0" smtClean="0"/>
              <a:t/>
            </a:r>
            <a:br>
              <a:rPr lang="ro-RO" sz="2800" dirty="0" smtClean="0"/>
            </a:br>
            <a:r>
              <a:rPr lang="ro-RO" sz="2800" dirty="0" smtClean="0"/>
              <a:t>-</a:t>
            </a:r>
            <a:r>
              <a:rPr lang="it-IT" sz="2800" b="1" dirty="0" smtClean="0"/>
              <a:t>etapa </a:t>
            </a:r>
            <a:r>
              <a:rPr lang="it-IT" sz="2800" b="1" dirty="0" smtClean="0"/>
              <a:t>natională</a:t>
            </a:r>
            <a:r>
              <a:rPr lang="it-IT" sz="2800" dirty="0" smtClean="0"/>
              <a:t> va avea loc la </a:t>
            </a:r>
            <a:r>
              <a:rPr lang="it-IT" sz="2800" b="1" dirty="0" smtClean="0"/>
              <a:t>Iaşi</a:t>
            </a:r>
            <a:r>
              <a:rPr lang="it-IT" sz="2800" dirty="0" smtClean="0"/>
              <a:t> în perioada </a:t>
            </a:r>
            <a:r>
              <a:rPr lang="ro-RO" sz="2800" dirty="0" smtClean="0"/>
              <a:t/>
            </a:r>
            <a:br>
              <a:rPr lang="ro-RO" sz="2800" dirty="0" smtClean="0"/>
            </a:br>
            <a:r>
              <a:rPr lang="it-IT" sz="2800" b="1" dirty="0" smtClean="0"/>
              <a:t>15 </a:t>
            </a:r>
            <a:r>
              <a:rPr lang="it-IT" sz="2800" b="1" dirty="0" smtClean="0"/>
              <a:t>- 17 mai 2020.</a:t>
            </a:r>
            <a:r>
              <a:rPr lang="en-GB" sz="7200" dirty="0" smtClean="0"/>
              <a:t/>
            </a:r>
            <a:br>
              <a:rPr lang="en-GB" sz="7200" dirty="0" smtClean="0"/>
            </a:br>
            <a:endParaRPr lang="ro-RO" sz="7200" dirty="0">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3100" b="1" u="sng" dirty="0" smtClean="0"/>
              <a:t/>
            </a:r>
            <a:br>
              <a:rPr lang="ro-RO" sz="3100" b="1" u="sng" dirty="0" smtClean="0"/>
            </a:br>
            <a:r>
              <a:rPr lang="ro-RO" sz="3100" b="1" u="sng" dirty="0" smtClean="0"/>
              <a:t/>
            </a:r>
            <a:br>
              <a:rPr lang="ro-RO" sz="3100" b="1" u="sng" dirty="0" smtClean="0"/>
            </a:br>
            <a:r>
              <a:rPr lang="fr-FR" sz="3100" b="1" dirty="0" smtClean="0"/>
              <a:t>CONCURSURI </a:t>
            </a:r>
            <a:r>
              <a:rPr lang="fr-FR" sz="3100" b="1" dirty="0" smtClean="0"/>
              <a:t>DE MATEMATICĂ  ORGANIZATE ÎN JUDEȚUL </a:t>
            </a:r>
            <a:r>
              <a:rPr lang="fr-FR" sz="3100" b="1" dirty="0" smtClean="0"/>
              <a:t>DOLJ</a:t>
            </a:r>
            <a:r>
              <a:rPr lang="ro-RO" sz="3100" dirty="0" smtClean="0"/>
              <a:t>. </a:t>
            </a:r>
            <a:r>
              <a:rPr lang="ro-RO" sz="3100" b="1" dirty="0" smtClean="0"/>
              <a:t>ANUL </a:t>
            </a:r>
            <a:r>
              <a:rPr lang="ro-RO" sz="3100" b="1" dirty="0" smtClean="0"/>
              <a:t>ȘCOLAR 2019 - 2020</a:t>
            </a:r>
            <a:r>
              <a:rPr lang="en-GB" dirty="0" smtClean="0"/>
              <a:t/>
            </a:r>
            <a:br>
              <a:rPr lang="en-GB" dirty="0" smtClean="0"/>
            </a:br>
            <a:endParaRPr lang="en-GB" dirty="0"/>
          </a:p>
        </p:txBody>
      </p:sp>
      <p:sp>
        <p:nvSpPr>
          <p:cNvPr id="8" name="Content Placeholder 7"/>
          <p:cNvSpPr>
            <a:spLocks noGrp="1"/>
          </p:cNvSpPr>
          <p:nvPr>
            <p:ph idx="1"/>
          </p:nvPr>
        </p:nvSpPr>
        <p:spPr>
          <a:xfrm>
            <a:off x="457200" y="1600200"/>
            <a:ext cx="8229600" cy="4972072"/>
          </a:xfrm>
        </p:spPr>
        <p:txBody>
          <a:bodyPr>
            <a:normAutofit fontScale="55000" lnSpcReduction="20000"/>
          </a:bodyPr>
          <a:lstStyle/>
          <a:p>
            <a:pPr lvl="0">
              <a:buNone/>
            </a:pPr>
            <a:r>
              <a:rPr lang="ro-RO" sz="4300" b="1" dirty="0" smtClean="0"/>
              <a:t>1.</a:t>
            </a:r>
            <a:r>
              <a:rPr lang="it-IT" sz="4300" b="1" dirty="0" smtClean="0"/>
              <a:t>Concursul </a:t>
            </a:r>
            <a:r>
              <a:rPr lang="it-IT" sz="4300" b="1" dirty="0" smtClean="0"/>
              <a:t>Interjudeţean</a:t>
            </a:r>
            <a:r>
              <a:rPr lang="it-IT" sz="4300" dirty="0" smtClean="0"/>
              <a:t> “</a:t>
            </a:r>
            <a:r>
              <a:rPr lang="it-IT" sz="4300" b="1" dirty="0" smtClean="0"/>
              <a:t>Gheorghe Dumitrescu</a:t>
            </a:r>
            <a:r>
              <a:rPr lang="it-IT" sz="4300" dirty="0" smtClean="0"/>
              <a:t>”, clasele V-XII, </a:t>
            </a:r>
            <a:r>
              <a:rPr lang="it-IT" sz="4300" b="1" dirty="0" smtClean="0"/>
              <a:t>26 </a:t>
            </a:r>
            <a:r>
              <a:rPr lang="it-IT" sz="4300" b="1" dirty="0" smtClean="0"/>
              <a:t>octombrie 2019</a:t>
            </a:r>
            <a:r>
              <a:rPr lang="it-IT" sz="4300" dirty="0" smtClean="0"/>
              <a:t>, la </a:t>
            </a:r>
            <a:r>
              <a:rPr lang="ro-RO" sz="4300" b="1" dirty="0" smtClean="0"/>
              <a:t>Colegiul Național </a:t>
            </a:r>
            <a:r>
              <a:rPr lang="it-IT" sz="4300" dirty="0" smtClean="0"/>
              <a:t>”</a:t>
            </a:r>
            <a:r>
              <a:rPr lang="it-IT" sz="4300" b="1" dirty="0" smtClean="0"/>
              <a:t>Frații Buzești</a:t>
            </a:r>
            <a:r>
              <a:rPr lang="it-IT" sz="4300" dirty="0" smtClean="0"/>
              <a:t>”, Craiova (</a:t>
            </a:r>
            <a:r>
              <a:rPr lang="it-IT" sz="4300" i="1" dirty="0" smtClean="0"/>
              <a:t>concurs</a:t>
            </a:r>
            <a:r>
              <a:rPr lang="it-IT" sz="4300" dirty="0" smtClean="0"/>
              <a:t>)</a:t>
            </a:r>
            <a:r>
              <a:rPr lang="en-US" sz="4300" dirty="0" smtClean="0"/>
              <a:t>;</a:t>
            </a:r>
            <a:endParaRPr lang="en-GB" sz="4300" dirty="0" smtClean="0"/>
          </a:p>
          <a:p>
            <a:pPr>
              <a:buNone/>
            </a:pPr>
            <a:r>
              <a:rPr lang="en-GB" sz="4300" dirty="0" smtClean="0"/>
              <a:t> </a:t>
            </a:r>
          </a:p>
          <a:p>
            <a:pPr lvl="0">
              <a:buNone/>
            </a:pPr>
            <a:r>
              <a:rPr lang="ro-RO" sz="4300" b="1" dirty="0" smtClean="0"/>
              <a:t>2.</a:t>
            </a:r>
            <a:r>
              <a:rPr lang="en-GB" sz="4300" b="1" dirty="0" err="1" smtClean="0"/>
              <a:t>Concursul</a:t>
            </a:r>
            <a:r>
              <a:rPr lang="en-GB" sz="4300" b="1" dirty="0" smtClean="0"/>
              <a:t> </a:t>
            </a:r>
            <a:r>
              <a:rPr lang="en-GB" sz="4300" b="1" dirty="0" err="1" smtClean="0"/>
              <a:t>Interjudeţean</a:t>
            </a:r>
            <a:r>
              <a:rPr lang="en-GB" sz="4300" b="1" dirty="0" smtClean="0"/>
              <a:t> </a:t>
            </a:r>
            <a:r>
              <a:rPr lang="en-GB" sz="4300" dirty="0" smtClean="0"/>
              <a:t>"</a:t>
            </a:r>
            <a:r>
              <a:rPr lang="en-GB" sz="4300" b="1" dirty="0" smtClean="0"/>
              <a:t>PRO-PERFORMANŢA" </a:t>
            </a:r>
            <a:r>
              <a:rPr lang="en-GB" sz="4300" dirty="0" smtClean="0"/>
              <a:t>- </a:t>
            </a:r>
            <a:r>
              <a:rPr lang="en-GB" sz="4300" dirty="0" err="1" smtClean="0"/>
              <a:t>clasele</a:t>
            </a:r>
            <a:r>
              <a:rPr lang="en-GB" sz="4300" dirty="0" smtClean="0"/>
              <a:t> V-XII, </a:t>
            </a:r>
            <a:r>
              <a:rPr lang="en-GB" sz="4300" b="1" dirty="0" smtClean="0"/>
              <a:t>2 </a:t>
            </a:r>
            <a:r>
              <a:rPr lang="en-GB" sz="4300" b="1" dirty="0" err="1" smtClean="0"/>
              <a:t>noiembrie</a:t>
            </a:r>
            <a:r>
              <a:rPr lang="en-GB" sz="4300" b="1" dirty="0" smtClean="0"/>
              <a:t> 2019</a:t>
            </a:r>
            <a:r>
              <a:rPr lang="en-GB" sz="4300" dirty="0" smtClean="0"/>
              <a:t>, </a:t>
            </a:r>
            <a:r>
              <a:rPr lang="en-GB" sz="4300" b="1" dirty="0" err="1" smtClean="0"/>
              <a:t>Şcoala</a:t>
            </a:r>
            <a:r>
              <a:rPr lang="en-GB" sz="4300" b="1" dirty="0" smtClean="0"/>
              <a:t> </a:t>
            </a:r>
            <a:r>
              <a:rPr lang="en-GB" sz="4300" b="1" dirty="0" err="1" smtClean="0"/>
              <a:t>Gimnazială</a:t>
            </a:r>
            <a:r>
              <a:rPr lang="en-GB" sz="4300" b="1" dirty="0" smtClean="0"/>
              <a:t> “Gheorghe </a:t>
            </a:r>
            <a:r>
              <a:rPr lang="en-GB" sz="4300" b="1" dirty="0" err="1" smtClean="0"/>
              <a:t>Ţiţeica</a:t>
            </a:r>
            <a:r>
              <a:rPr lang="en-GB" sz="4300" b="1" dirty="0" smtClean="0"/>
              <a:t>”</a:t>
            </a:r>
            <a:r>
              <a:rPr lang="en-GB" sz="4300" dirty="0" smtClean="0"/>
              <a:t>, Craiova (</a:t>
            </a:r>
            <a:r>
              <a:rPr lang="en-GB" sz="4300" i="1" dirty="0" smtClean="0"/>
              <a:t>concurs </a:t>
            </a:r>
            <a:r>
              <a:rPr lang="en-GB" sz="4300" i="1" dirty="0" err="1" smtClean="0"/>
              <a:t>şi</a:t>
            </a:r>
            <a:r>
              <a:rPr lang="en-GB" sz="4300" i="1" dirty="0" smtClean="0"/>
              <a:t> </a:t>
            </a:r>
            <a:r>
              <a:rPr lang="en-GB" sz="4300" i="1" dirty="0" err="1" smtClean="0"/>
              <a:t>simpozion</a:t>
            </a:r>
            <a:r>
              <a:rPr lang="en-GB" sz="4300" dirty="0" smtClean="0"/>
              <a:t>); </a:t>
            </a:r>
          </a:p>
          <a:p>
            <a:pPr>
              <a:buNone/>
            </a:pPr>
            <a:r>
              <a:rPr lang="ro-RO" sz="4300" b="1" dirty="0" smtClean="0"/>
              <a:t>3. </a:t>
            </a:r>
            <a:r>
              <a:rPr lang="it-IT" sz="4300" b="1" dirty="0" smtClean="0"/>
              <a:t>Concursul </a:t>
            </a:r>
            <a:r>
              <a:rPr lang="it-IT" sz="4300" b="1" dirty="0" smtClean="0"/>
              <a:t>Interjudeţean</a:t>
            </a:r>
            <a:r>
              <a:rPr lang="it-IT" sz="4300" dirty="0" smtClean="0"/>
              <a:t> “</a:t>
            </a:r>
            <a:r>
              <a:rPr lang="it-IT" sz="4300" b="1" dirty="0" smtClean="0"/>
              <a:t>Louis Funar</a:t>
            </a:r>
            <a:r>
              <a:rPr lang="it-IT" sz="4300" dirty="0" smtClean="0"/>
              <a:t>”, clasele IV-VIII, </a:t>
            </a:r>
            <a:r>
              <a:rPr lang="it-IT" sz="4300" b="1" dirty="0" smtClean="0"/>
              <a:t>16 noiembrie 2019</a:t>
            </a:r>
            <a:r>
              <a:rPr lang="it-IT" sz="4300" dirty="0" smtClean="0"/>
              <a:t>, la </a:t>
            </a:r>
            <a:r>
              <a:rPr lang="ro-RO" sz="4300" b="1" dirty="0" smtClean="0"/>
              <a:t>Ș</a:t>
            </a:r>
            <a:r>
              <a:rPr lang="it-IT" sz="4300" b="1" dirty="0" smtClean="0"/>
              <a:t>coala Gimnazială </a:t>
            </a:r>
            <a:r>
              <a:rPr lang="it-IT" sz="4300" dirty="0" smtClean="0"/>
              <a:t>”</a:t>
            </a:r>
            <a:r>
              <a:rPr lang="it-IT" sz="4300" b="1" dirty="0" smtClean="0"/>
              <a:t>Decebal</a:t>
            </a:r>
            <a:r>
              <a:rPr lang="it-IT" sz="4300" dirty="0" smtClean="0"/>
              <a:t>”, Craiova (</a:t>
            </a:r>
            <a:r>
              <a:rPr lang="it-IT" sz="4300" i="1" dirty="0" smtClean="0"/>
              <a:t>concurs și simpozion</a:t>
            </a:r>
            <a:r>
              <a:rPr lang="it-IT" sz="4300" dirty="0" smtClean="0"/>
              <a:t>)</a:t>
            </a:r>
            <a:r>
              <a:rPr lang="en-US" sz="4300" dirty="0" smtClean="0"/>
              <a:t>;</a:t>
            </a:r>
            <a:endParaRPr lang="en-GB" sz="4300" dirty="0" smtClean="0"/>
          </a:p>
          <a:p>
            <a:pPr>
              <a:buNone/>
            </a:pPr>
            <a:r>
              <a:rPr lang="fr-FR" sz="4300" dirty="0" smtClean="0"/>
              <a:t> </a:t>
            </a:r>
            <a:endParaRPr lang="en-GB" sz="4300" dirty="0" smtClean="0"/>
          </a:p>
          <a:p>
            <a:pPr lvl="0">
              <a:buNone/>
            </a:pPr>
            <a:r>
              <a:rPr lang="ro-RO" sz="4300" b="1" dirty="0" smtClean="0"/>
              <a:t>4.</a:t>
            </a:r>
            <a:r>
              <a:rPr lang="fr-FR" sz="4300" b="1" dirty="0" smtClean="0"/>
              <a:t> </a:t>
            </a:r>
            <a:r>
              <a:rPr lang="fr-FR" sz="4300" b="1" dirty="0" err="1" smtClean="0"/>
              <a:t>Concursul</a:t>
            </a:r>
            <a:r>
              <a:rPr lang="fr-FR" sz="4300" b="1" dirty="0" smtClean="0"/>
              <a:t> Na</a:t>
            </a:r>
            <a:r>
              <a:rPr lang="ro-RO" sz="4300" b="1" dirty="0" smtClean="0"/>
              <a:t>ţional </a:t>
            </a:r>
            <a:r>
              <a:rPr lang="fr-FR" sz="4300" b="1" dirty="0" smtClean="0"/>
              <a:t>"</a:t>
            </a:r>
            <a:r>
              <a:rPr lang="fr-FR" sz="4300" b="1" dirty="0" err="1" smtClean="0"/>
              <a:t>Micul</a:t>
            </a:r>
            <a:r>
              <a:rPr lang="fr-FR" sz="4300" b="1" dirty="0" smtClean="0"/>
              <a:t> </a:t>
            </a:r>
            <a:r>
              <a:rPr lang="fr-FR" sz="4300" b="1" dirty="0" err="1" smtClean="0"/>
              <a:t>Arhimede</a:t>
            </a:r>
            <a:r>
              <a:rPr lang="fr-FR" sz="4300" b="1" dirty="0" smtClean="0"/>
              <a:t>"</a:t>
            </a:r>
            <a:r>
              <a:rPr lang="fr-FR" sz="4300" dirty="0" smtClean="0"/>
              <a:t>  - </a:t>
            </a:r>
            <a:r>
              <a:rPr lang="it-IT" sz="4300" dirty="0" smtClean="0"/>
              <a:t>clasele</a:t>
            </a:r>
            <a:r>
              <a:rPr lang="fr-FR" sz="4300" dirty="0" smtClean="0"/>
              <a:t> IV-VIII, </a:t>
            </a:r>
            <a:r>
              <a:rPr lang="fr-FR" sz="4300" b="1" dirty="0" smtClean="0"/>
              <a:t>7 </a:t>
            </a:r>
            <a:r>
              <a:rPr lang="fr-FR" sz="4300" b="1" dirty="0" err="1" smtClean="0"/>
              <a:t>decembrie</a:t>
            </a:r>
            <a:r>
              <a:rPr lang="fr-FR" sz="4300" b="1" dirty="0" smtClean="0"/>
              <a:t>  2019</a:t>
            </a:r>
            <a:r>
              <a:rPr lang="fr-FR" sz="4300" dirty="0" smtClean="0"/>
              <a:t> la </a:t>
            </a:r>
            <a:r>
              <a:rPr lang="fr-FR" sz="4300" b="1" dirty="0" err="1" smtClean="0"/>
              <a:t>Şcoala</a:t>
            </a:r>
            <a:r>
              <a:rPr lang="fr-FR" sz="4300" b="1" dirty="0" smtClean="0"/>
              <a:t> </a:t>
            </a:r>
            <a:r>
              <a:rPr lang="fr-FR" sz="4300" b="1" dirty="0" err="1" smtClean="0"/>
              <a:t>Gimnazial</a:t>
            </a:r>
            <a:r>
              <a:rPr lang="ro-RO" sz="4300" b="1" dirty="0" smtClean="0"/>
              <a:t>ă</a:t>
            </a:r>
            <a:r>
              <a:rPr lang="ro-RO" sz="4300" dirty="0" smtClean="0"/>
              <a:t> </a:t>
            </a:r>
            <a:r>
              <a:rPr lang="it-IT" sz="4300" b="1" dirty="0" smtClean="0"/>
              <a:t>“</a:t>
            </a:r>
            <a:r>
              <a:rPr lang="fr-FR" sz="4300" b="1" dirty="0" smtClean="0"/>
              <a:t>Nicolae </a:t>
            </a:r>
            <a:r>
              <a:rPr lang="fr-FR" sz="4300" b="1" dirty="0" err="1" smtClean="0"/>
              <a:t>Romanescu</a:t>
            </a:r>
            <a:r>
              <a:rPr lang="it-IT" sz="4300" b="1" dirty="0" smtClean="0"/>
              <a:t>”, </a:t>
            </a:r>
            <a:r>
              <a:rPr lang="fr-FR" sz="4300" dirty="0" smtClean="0"/>
              <a:t>Craiova (</a:t>
            </a:r>
            <a:r>
              <a:rPr lang="fr-FR" sz="4300" dirty="0" err="1" smtClean="0"/>
              <a:t>concurs</a:t>
            </a:r>
            <a:r>
              <a:rPr lang="fr-FR" sz="4300" dirty="0" smtClean="0"/>
              <a:t> </a:t>
            </a:r>
            <a:r>
              <a:rPr lang="ro-RO" sz="4300" dirty="0" smtClean="0"/>
              <a:t>ş</a:t>
            </a:r>
            <a:r>
              <a:rPr lang="fr-FR" sz="4300" dirty="0" smtClean="0"/>
              <a:t>i  </a:t>
            </a:r>
            <a:r>
              <a:rPr lang="fr-FR" sz="4300" dirty="0" err="1" smtClean="0"/>
              <a:t>simpozion</a:t>
            </a:r>
            <a:r>
              <a:rPr lang="fr-FR" sz="4300" dirty="0" smtClean="0"/>
              <a:t>);</a:t>
            </a:r>
            <a:endParaRPr lang="en-GB" sz="4300" dirty="0" smtClean="0"/>
          </a:p>
          <a:p>
            <a:pPr>
              <a:buNone/>
            </a:pPr>
            <a:r>
              <a:rPr lang="fr-FR" sz="4300" dirty="0" smtClean="0"/>
              <a:t> </a:t>
            </a:r>
            <a:endParaRPr lang="en-GB" sz="4300" dirty="0" smtClean="0"/>
          </a:p>
          <a:p>
            <a:endParaRPr lang="en-GB" dirty="0"/>
          </a:p>
        </p:txBody>
      </p:sp>
      <p:sp>
        <p:nvSpPr>
          <p:cNvPr id="4" name="Title 1"/>
          <p:cNvSpPr txBox="1">
            <a:spLocks/>
          </p:cNvSpPr>
          <p:nvPr/>
        </p:nvSpPr>
        <p:spPr>
          <a:xfrm>
            <a:off x="571472" y="1571612"/>
            <a:ext cx="8229600" cy="4929222"/>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o-RO" sz="3100" b="1" i="0" u="sng" strike="noStrike" kern="1200" cap="none" spc="0" normalizeH="0" baseline="0" noProof="0" dirty="0" smtClean="0">
                <a:ln>
                  <a:noFill/>
                </a:ln>
                <a:solidFill>
                  <a:schemeClr val="tx1"/>
                </a:solidFill>
                <a:effectLst/>
                <a:uLnTx/>
                <a:uFillTx/>
                <a:latin typeface="+mj-lt"/>
                <a:ea typeface="+mj-ea"/>
                <a:cs typeface="+mj-cs"/>
              </a:rPr>
              <a:t/>
            </a:r>
            <a:br>
              <a:rPr kumimoji="0" lang="ro-RO" sz="3100" b="1" i="0" u="sng" strike="noStrike" kern="1200" cap="none" spc="0" normalizeH="0" baseline="0" noProof="0" dirty="0" smtClean="0">
                <a:ln>
                  <a:noFill/>
                </a:ln>
                <a:solidFill>
                  <a:schemeClr val="tx1"/>
                </a:solidFill>
                <a:effectLst/>
                <a:uLnTx/>
                <a:uFillTx/>
                <a:latin typeface="+mj-lt"/>
                <a:ea typeface="+mj-ea"/>
                <a:cs typeface="+mj-cs"/>
              </a:rPr>
            </a:br>
            <a:r>
              <a:rPr kumimoji="0" lang="ro-RO" sz="3100" b="1" i="0" u="sng" strike="noStrike" kern="1200" cap="none" spc="0" normalizeH="0" baseline="0" noProof="0" dirty="0" smtClean="0">
                <a:ln>
                  <a:noFill/>
                </a:ln>
                <a:solidFill>
                  <a:schemeClr val="tx1"/>
                </a:solidFill>
                <a:effectLst/>
                <a:uLnTx/>
                <a:uFillTx/>
                <a:latin typeface="+mj-lt"/>
                <a:ea typeface="+mj-ea"/>
                <a:cs typeface="+mj-cs"/>
              </a:rPr>
              <a:t/>
            </a:r>
            <a:br>
              <a:rPr kumimoji="0" lang="ro-RO" sz="3100" b="1" i="0" u="sng" strike="noStrike" kern="1200" cap="none" spc="0" normalizeH="0" baseline="0" noProof="0" dirty="0" smtClean="0">
                <a:ln>
                  <a:noFill/>
                </a:ln>
                <a:solidFill>
                  <a:schemeClr val="tx1"/>
                </a:solidFill>
                <a:effectLst/>
                <a:uLnTx/>
                <a:uFillTx/>
                <a:latin typeface="+mj-lt"/>
                <a:ea typeface="+mj-ea"/>
                <a:cs typeface="+mj-cs"/>
              </a:rPr>
            </a:b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2800" b="1" dirty="0" smtClean="0"/>
              <a:t>CONCURSURI DE MATEMATICĂ  ORGANIZATE ÎN JUDEȚUL DOLJ</a:t>
            </a:r>
            <a:r>
              <a:rPr lang="ro-RO" sz="2800" dirty="0" smtClean="0"/>
              <a:t>. </a:t>
            </a:r>
            <a:r>
              <a:rPr lang="ro-RO" sz="2800" b="1" dirty="0" smtClean="0"/>
              <a:t>ANUL ȘCOLAR 2019 - 2020</a:t>
            </a:r>
            <a:endParaRPr lang="en-GB" sz="2800" dirty="0"/>
          </a:p>
        </p:txBody>
      </p:sp>
      <p:sp>
        <p:nvSpPr>
          <p:cNvPr id="3" name="Content Placeholder 2"/>
          <p:cNvSpPr>
            <a:spLocks noGrp="1"/>
          </p:cNvSpPr>
          <p:nvPr>
            <p:ph idx="1"/>
          </p:nvPr>
        </p:nvSpPr>
        <p:spPr>
          <a:xfrm>
            <a:off x="457200" y="1600200"/>
            <a:ext cx="8401080" cy="4972072"/>
          </a:xfrm>
        </p:spPr>
        <p:txBody>
          <a:bodyPr>
            <a:normAutofit fontScale="70000" lnSpcReduction="20000"/>
          </a:bodyPr>
          <a:lstStyle/>
          <a:p>
            <a:pPr lvl="0">
              <a:buNone/>
            </a:pPr>
            <a:r>
              <a:rPr lang="ro-RO" b="1" dirty="0" smtClean="0"/>
              <a:t>5.</a:t>
            </a:r>
            <a:r>
              <a:rPr lang="it-IT" b="1" dirty="0" smtClean="0"/>
              <a:t>Concursul Interjudeţean</a:t>
            </a:r>
            <a:r>
              <a:rPr lang="it-IT" dirty="0" smtClean="0"/>
              <a:t> </a:t>
            </a:r>
            <a:r>
              <a:rPr lang="fr-FR" dirty="0" smtClean="0"/>
              <a:t>"</a:t>
            </a:r>
            <a:r>
              <a:rPr lang="fr-FR" b="1" dirty="0" smtClean="0"/>
              <a:t>22METS- </a:t>
            </a:r>
            <a:r>
              <a:rPr lang="fr-FR" b="1" dirty="0" err="1" smtClean="0"/>
              <a:t>Mathematics</a:t>
            </a:r>
            <a:r>
              <a:rPr lang="fr-FR" b="1" dirty="0" smtClean="0"/>
              <a:t> English </a:t>
            </a:r>
            <a:r>
              <a:rPr lang="fr-FR" b="1" dirty="0" err="1" smtClean="0"/>
              <a:t>Testing</a:t>
            </a:r>
            <a:r>
              <a:rPr lang="fr-FR" b="1" dirty="0" smtClean="0"/>
              <a:t> System"</a:t>
            </a:r>
            <a:r>
              <a:rPr lang="fr-FR" dirty="0" smtClean="0"/>
              <a:t>  - </a:t>
            </a:r>
            <a:r>
              <a:rPr lang="it-IT" dirty="0" smtClean="0"/>
              <a:t>clasele</a:t>
            </a:r>
            <a:r>
              <a:rPr lang="fr-FR" dirty="0" smtClean="0"/>
              <a:t> IV-VIII,  </a:t>
            </a:r>
            <a:r>
              <a:rPr lang="fr-FR" b="1" dirty="0" smtClean="0"/>
              <a:t>13-14  </a:t>
            </a:r>
            <a:r>
              <a:rPr lang="fr-FR" b="1" dirty="0" err="1" smtClean="0"/>
              <a:t>martie</a:t>
            </a:r>
            <a:r>
              <a:rPr lang="fr-FR" b="1" dirty="0" smtClean="0"/>
              <a:t> 2020</a:t>
            </a:r>
            <a:r>
              <a:rPr lang="fr-FR" dirty="0" smtClean="0"/>
              <a:t>,   </a:t>
            </a:r>
            <a:r>
              <a:rPr lang="fr-FR" b="1" dirty="0" err="1" smtClean="0"/>
              <a:t>Şcoala</a:t>
            </a:r>
            <a:r>
              <a:rPr lang="fr-FR" b="1" dirty="0" smtClean="0"/>
              <a:t> </a:t>
            </a:r>
            <a:r>
              <a:rPr lang="fr-FR" b="1" dirty="0" err="1" smtClean="0"/>
              <a:t>Gimnazial</a:t>
            </a:r>
            <a:r>
              <a:rPr lang="ro-RO" b="1" dirty="0" smtClean="0"/>
              <a:t>ă</a:t>
            </a:r>
            <a:r>
              <a:rPr lang="ro-RO" dirty="0" smtClean="0"/>
              <a:t> </a:t>
            </a:r>
            <a:r>
              <a:rPr lang="en-US" b="1" dirty="0" smtClean="0"/>
              <a:t>“</a:t>
            </a:r>
            <a:r>
              <a:rPr lang="fr-FR" b="1" dirty="0" smtClean="0"/>
              <a:t>Mircea Eliade </a:t>
            </a:r>
            <a:r>
              <a:rPr lang="en-US" b="1" dirty="0" smtClean="0"/>
              <a:t>”</a:t>
            </a:r>
            <a:r>
              <a:rPr lang="fr-FR" dirty="0" smtClean="0"/>
              <a:t>, Craiova (</a:t>
            </a:r>
            <a:r>
              <a:rPr lang="fr-FR" i="1" dirty="0" err="1" smtClean="0"/>
              <a:t>concurs</a:t>
            </a:r>
            <a:r>
              <a:rPr lang="fr-FR" i="1" dirty="0" smtClean="0"/>
              <a:t> </a:t>
            </a:r>
            <a:r>
              <a:rPr lang="ro-RO" i="1" dirty="0" smtClean="0"/>
              <a:t>ş</a:t>
            </a:r>
            <a:r>
              <a:rPr lang="fr-FR" i="1" dirty="0" smtClean="0"/>
              <a:t>i  </a:t>
            </a:r>
            <a:r>
              <a:rPr lang="fr-FR" i="1" dirty="0" err="1" smtClean="0"/>
              <a:t>simpozion</a:t>
            </a:r>
            <a:r>
              <a:rPr lang="fr-FR" dirty="0" smtClean="0"/>
              <a:t>); </a:t>
            </a:r>
            <a:endParaRPr lang="ro-RO" dirty="0" smtClean="0"/>
          </a:p>
          <a:p>
            <a:pPr lvl="0">
              <a:buNone/>
            </a:pPr>
            <a:endParaRPr lang="en-GB" dirty="0" smtClean="0"/>
          </a:p>
          <a:p>
            <a:pPr lvl="0">
              <a:buNone/>
            </a:pPr>
            <a:r>
              <a:rPr lang="ro-RO" b="1" dirty="0" smtClean="0"/>
              <a:t>6.</a:t>
            </a:r>
            <a:r>
              <a:rPr lang="fr-FR" b="1" dirty="0" err="1" smtClean="0"/>
              <a:t>Concursul</a:t>
            </a:r>
            <a:r>
              <a:rPr lang="fr-FR" b="1" dirty="0" smtClean="0"/>
              <a:t> </a:t>
            </a:r>
            <a:r>
              <a:rPr lang="fr-FR" b="1" dirty="0" err="1" smtClean="0"/>
              <a:t>Interjude</a:t>
            </a:r>
            <a:r>
              <a:rPr lang="ro-RO" b="1" dirty="0" smtClean="0"/>
              <a:t>ţean </a:t>
            </a:r>
            <a:r>
              <a:rPr lang="fr-FR" dirty="0" smtClean="0"/>
              <a:t>"</a:t>
            </a:r>
            <a:r>
              <a:rPr lang="fr-FR" b="1" dirty="0" smtClean="0"/>
              <a:t>SFERA"</a:t>
            </a:r>
            <a:r>
              <a:rPr lang="fr-FR" dirty="0" smtClean="0"/>
              <a:t>  - </a:t>
            </a:r>
            <a:r>
              <a:rPr lang="it-IT" dirty="0" smtClean="0"/>
              <a:t>clasele</a:t>
            </a:r>
            <a:r>
              <a:rPr lang="fr-FR" dirty="0" smtClean="0"/>
              <a:t> I - X,</a:t>
            </a:r>
            <a:r>
              <a:rPr lang="fr-FR" b="1" dirty="0" smtClean="0"/>
              <a:t> 21 </a:t>
            </a:r>
            <a:r>
              <a:rPr lang="fr-FR" b="1" dirty="0" err="1" smtClean="0"/>
              <a:t>martie</a:t>
            </a:r>
            <a:r>
              <a:rPr lang="fr-FR" b="1" dirty="0" smtClean="0"/>
              <a:t> 2020</a:t>
            </a:r>
            <a:r>
              <a:rPr lang="fr-FR" dirty="0" smtClean="0"/>
              <a:t>, </a:t>
            </a:r>
            <a:r>
              <a:rPr lang="fr-FR" b="1" dirty="0" err="1" smtClean="0"/>
              <a:t>Liceul</a:t>
            </a:r>
            <a:r>
              <a:rPr lang="fr-FR" b="1" dirty="0" smtClean="0"/>
              <a:t> </a:t>
            </a:r>
            <a:r>
              <a:rPr lang="fr-FR" b="1" dirty="0" err="1" smtClean="0"/>
              <a:t>Teoretic</a:t>
            </a:r>
            <a:r>
              <a:rPr lang="fr-FR" dirty="0" smtClean="0"/>
              <a:t> “</a:t>
            </a:r>
            <a:r>
              <a:rPr lang="ro-RO" b="1" dirty="0" smtClean="0"/>
              <a:t>Mihai</a:t>
            </a:r>
            <a:r>
              <a:rPr lang="ro-RO" dirty="0" smtClean="0"/>
              <a:t> </a:t>
            </a:r>
            <a:r>
              <a:rPr lang="ro-RO" b="1" dirty="0" smtClean="0"/>
              <a:t>Viteazul</a:t>
            </a:r>
            <a:r>
              <a:rPr lang="ro-RO" dirty="0" smtClean="0"/>
              <a:t>”, </a:t>
            </a:r>
            <a:r>
              <a:rPr lang="fr-FR" dirty="0" smtClean="0"/>
              <a:t>Băileşti  (</a:t>
            </a:r>
            <a:r>
              <a:rPr lang="fr-FR" dirty="0" err="1" smtClean="0"/>
              <a:t>concurs</a:t>
            </a:r>
            <a:r>
              <a:rPr lang="fr-FR" dirty="0" smtClean="0"/>
              <a:t> </a:t>
            </a:r>
            <a:r>
              <a:rPr lang="fr-FR" dirty="0" err="1" smtClean="0"/>
              <a:t>şi</a:t>
            </a:r>
            <a:r>
              <a:rPr lang="fr-FR" dirty="0" smtClean="0"/>
              <a:t>  </a:t>
            </a:r>
            <a:r>
              <a:rPr lang="fr-FR" dirty="0" err="1" smtClean="0"/>
              <a:t>simpozion</a:t>
            </a:r>
            <a:r>
              <a:rPr lang="fr-FR" dirty="0" smtClean="0"/>
              <a:t>);</a:t>
            </a:r>
            <a:endParaRPr lang="en-GB" dirty="0" smtClean="0"/>
          </a:p>
          <a:p>
            <a:pPr>
              <a:buNone/>
            </a:pPr>
            <a:r>
              <a:rPr lang="fr-FR" dirty="0" smtClean="0"/>
              <a:t> </a:t>
            </a:r>
            <a:endParaRPr lang="en-GB" dirty="0" smtClean="0"/>
          </a:p>
          <a:p>
            <a:pPr lvl="0">
              <a:buNone/>
            </a:pPr>
            <a:r>
              <a:rPr lang="ro-RO" b="1" dirty="0" smtClean="0"/>
              <a:t>7.</a:t>
            </a:r>
            <a:r>
              <a:rPr lang="it-IT" b="1" dirty="0" smtClean="0"/>
              <a:t>Concursul Interjudeţean</a:t>
            </a:r>
            <a:r>
              <a:rPr lang="it-IT" dirty="0" smtClean="0"/>
              <a:t> </a:t>
            </a:r>
            <a:r>
              <a:rPr lang="en-US" dirty="0" smtClean="0"/>
              <a:t>”</a:t>
            </a:r>
            <a:r>
              <a:rPr lang="fr-FR" b="1" dirty="0" smtClean="0"/>
              <a:t>Ion </a:t>
            </a:r>
            <a:r>
              <a:rPr lang="fr-FR" b="1" dirty="0" err="1" smtClean="0"/>
              <a:t>Ciolac</a:t>
            </a:r>
            <a:r>
              <a:rPr lang="en-US" dirty="0" smtClean="0"/>
              <a:t>”</a:t>
            </a:r>
            <a:r>
              <a:rPr lang="fr-FR" dirty="0" smtClean="0"/>
              <a:t>  - </a:t>
            </a:r>
            <a:r>
              <a:rPr lang="it-IT" dirty="0" smtClean="0"/>
              <a:t>clasele</a:t>
            </a:r>
            <a:r>
              <a:rPr lang="fr-FR" dirty="0" smtClean="0"/>
              <a:t> IV-XII</a:t>
            </a:r>
            <a:r>
              <a:rPr lang="it-IT" dirty="0" smtClean="0"/>
              <a:t>, </a:t>
            </a:r>
            <a:r>
              <a:rPr lang="it-IT" b="1" dirty="0" smtClean="0"/>
              <a:t>28 </a:t>
            </a:r>
            <a:r>
              <a:rPr lang="fr-FR" b="1" dirty="0" err="1" smtClean="0"/>
              <a:t>martie</a:t>
            </a:r>
            <a:r>
              <a:rPr lang="fr-FR" b="1" dirty="0" smtClean="0"/>
              <a:t> 2020</a:t>
            </a:r>
            <a:r>
              <a:rPr lang="it-IT" dirty="0" smtClean="0"/>
              <a:t>, </a:t>
            </a:r>
            <a:r>
              <a:rPr lang="it-IT" b="1" dirty="0" smtClean="0"/>
              <a:t>Colegiul Naţional ”Carol I “</a:t>
            </a:r>
            <a:r>
              <a:rPr lang="it-IT" dirty="0" smtClean="0"/>
              <a:t>, Craiova (</a:t>
            </a:r>
            <a:r>
              <a:rPr lang="it-IT" i="1" dirty="0" smtClean="0"/>
              <a:t>concurs</a:t>
            </a:r>
            <a:r>
              <a:rPr lang="it-IT" dirty="0" smtClean="0"/>
              <a:t>);</a:t>
            </a:r>
            <a:endParaRPr lang="en-GB" dirty="0" smtClean="0"/>
          </a:p>
          <a:p>
            <a:pPr>
              <a:buNone/>
            </a:pPr>
            <a:r>
              <a:rPr lang="it-IT" dirty="0" smtClean="0"/>
              <a:t> </a:t>
            </a:r>
            <a:endParaRPr lang="en-GB" dirty="0" smtClean="0"/>
          </a:p>
          <a:p>
            <a:pPr lvl="0">
              <a:buNone/>
            </a:pPr>
            <a:r>
              <a:rPr lang="ro-RO" b="1" dirty="0" smtClean="0"/>
              <a:t>8.</a:t>
            </a:r>
            <a:r>
              <a:rPr lang="it-IT" b="1" dirty="0" smtClean="0"/>
              <a:t>Concursul Județean “Math en francais</a:t>
            </a:r>
            <a:r>
              <a:rPr lang="en-GB" b="1" dirty="0" smtClean="0"/>
              <a:t>”</a:t>
            </a:r>
            <a:r>
              <a:rPr lang="en-GB" dirty="0" smtClean="0"/>
              <a:t> - </a:t>
            </a:r>
            <a:r>
              <a:rPr lang="en-GB" dirty="0" err="1" smtClean="0"/>
              <a:t>clasele</a:t>
            </a:r>
            <a:r>
              <a:rPr lang="en-GB" dirty="0" smtClean="0"/>
              <a:t> V-XII, 25 </a:t>
            </a:r>
            <a:r>
              <a:rPr lang="en-GB" dirty="0" err="1" smtClean="0"/>
              <a:t>aprilie</a:t>
            </a:r>
            <a:r>
              <a:rPr lang="en-GB" dirty="0" smtClean="0"/>
              <a:t> 2020, </a:t>
            </a:r>
            <a:r>
              <a:rPr lang="en-GB" dirty="0" err="1" smtClean="0"/>
              <a:t>Liceul</a:t>
            </a:r>
            <a:r>
              <a:rPr lang="en-GB" dirty="0" smtClean="0"/>
              <a:t> “Voltaire”, Craiova (</a:t>
            </a:r>
            <a:r>
              <a:rPr lang="en-GB" i="1" dirty="0" smtClean="0"/>
              <a:t>concurs</a:t>
            </a:r>
            <a:r>
              <a:rPr lang="en-GB" dirty="0" smtClean="0"/>
              <a:t>);</a:t>
            </a:r>
          </a:p>
          <a:p>
            <a:pPr>
              <a:buNone/>
            </a:pPr>
            <a:r>
              <a:rPr lang="it-IT" dirty="0" smtClean="0"/>
              <a:t> </a:t>
            </a:r>
            <a:endParaRPr lang="en-GB" dirty="0" smtClean="0"/>
          </a:p>
          <a:p>
            <a:pPr lvl="0">
              <a:buNone/>
            </a:pPr>
            <a:r>
              <a:rPr lang="ro-RO" b="1" dirty="0" smtClean="0"/>
              <a:t>9.</a:t>
            </a:r>
            <a:r>
              <a:rPr lang="it-IT" b="1" dirty="0" smtClean="0"/>
              <a:t>Concursul Interjudeţean</a:t>
            </a:r>
            <a:r>
              <a:rPr lang="it-IT" dirty="0" smtClean="0"/>
              <a:t> “</a:t>
            </a:r>
            <a:r>
              <a:rPr lang="it-IT" b="1" dirty="0" smtClean="0"/>
              <a:t>Ștefan Velovan</a:t>
            </a:r>
            <a:r>
              <a:rPr lang="it-IT" dirty="0" smtClean="0"/>
              <a:t>” -  clasele III - VIII, </a:t>
            </a:r>
            <a:r>
              <a:rPr lang="it-IT" b="1" dirty="0" smtClean="0"/>
              <a:t>9 mai 2020</a:t>
            </a:r>
            <a:r>
              <a:rPr lang="it-IT" dirty="0" smtClean="0"/>
              <a:t>, </a:t>
            </a:r>
            <a:r>
              <a:rPr lang="it-IT" b="1" dirty="0" smtClean="0"/>
              <a:t>Colegiul Naţional</a:t>
            </a:r>
            <a:r>
              <a:rPr lang="it-IT" dirty="0" smtClean="0"/>
              <a:t> </a:t>
            </a:r>
            <a:r>
              <a:rPr lang="it-IT" b="1" dirty="0" smtClean="0"/>
              <a:t>”Ştefan Velovan”</a:t>
            </a:r>
            <a:r>
              <a:rPr lang="it-IT" dirty="0" smtClean="0"/>
              <a:t>, Craiova  </a:t>
            </a:r>
            <a:r>
              <a:rPr lang="fr-FR" dirty="0" smtClean="0"/>
              <a:t>(</a:t>
            </a:r>
            <a:r>
              <a:rPr lang="fr-FR" i="1" dirty="0" err="1" smtClean="0"/>
              <a:t>concurs</a:t>
            </a:r>
            <a:r>
              <a:rPr lang="fr-FR" i="1" dirty="0" smtClean="0"/>
              <a:t> </a:t>
            </a:r>
            <a:r>
              <a:rPr lang="fr-FR" i="1" dirty="0" err="1" smtClean="0"/>
              <a:t>şi</a:t>
            </a:r>
            <a:r>
              <a:rPr lang="fr-FR" i="1" dirty="0" smtClean="0"/>
              <a:t>  </a:t>
            </a:r>
            <a:r>
              <a:rPr lang="fr-FR" i="1" dirty="0" err="1" smtClean="0"/>
              <a:t>simpozion</a:t>
            </a:r>
            <a:r>
              <a:rPr lang="fr-FR" dirty="0" smtClean="0"/>
              <a:t>) ;</a:t>
            </a:r>
            <a:endParaRPr lang="en-GB" dirty="0" smtClean="0"/>
          </a:p>
          <a:p>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3600" dirty="0" smtClean="0"/>
              <a:t>ORGANIZAREA CERCURILOR PEDAGOGICE 2019-2020</a:t>
            </a:r>
            <a:endParaRPr lang="en-GB" sz="3600" dirty="0"/>
          </a:p>
        </p:txBody>
      </p:sp>
      <p:sp>
        <p:nvSpPr>
          <p:cNvPr id="3" name="Content Placeholder 2"/>
          <p:cNvSpPr>
            <a:spLocks noGrp="1"/>
          </p:cNvSpPr>
          <p:nvPr>
            <p:ph idx="1"/>
          </p:nvPr>
        </p:nvSpPr>
        <p:spPr>
          <a:xfrm>
            <a:off x="457200" y="1600200"/>
            <a:ext cx="8401080" cy="4900634"/>
          </a:xfrm>
        </p:spPr>
        <p:txBody>
          <a:bodyPr>
            <a:normAutofit fontScale="62500" lnSpcReduction="20000"/>
          </a:bodyPr>
          <a:lstStyle/>
          <a:p>
            <a:pPr>
              <a:buNone/>
            </a:pPr>
            <a:r>
              <a:rPr lang="en-US" b="1" u="sng" dirty="0" smtClean="0"/>
              <a:t>SEMESTRUL I</a:t>
            </a:r>
            <a:endParaRPr lang="en-GB" dirty="0" smtClean="0"/>
          </a:p>
          <a:p>
            <a:pPr>
              <a:buNone/>
            </a:pPr>
            <a:r>
              <a:rPr lang="it-IT" b="1" dirty="0" smtClean="0"/>
              <a:t>1.Consfătuirile profesorilor de matematică din județul Dolj - 27.09.2019</a:t>
            </a:r>
            <a:endParaRPr lang="en-GB" dirty="0" smtClean="0"/>
          </a:p>
          <a:p>
            <a:pPr>
              <a:buNone/>
            </a:pPr>
            <a:r>
              <a:rPr lang="it-IT" b="1" dirty="0" smtClean="0"/>
              <a:t>2.Cerc </a:t>
            </a:r>
            <a:r>
              <a:rPr lang="it-IT" b="1" dirty="0" smtClean="0"/>
              <a:t>pedagogic</a:t>
            </a:r>
            <a:r>
              <a:rPr lang="ro-RO" b="1" dirty="0" smtClean="0"/>
              <a:t> -26.10.2019</a:t>
            </a:r>
            <a:endParaRPr lang="en-GB" dirty="0" smtClean="0"/>
          </a:p>
          <a:p>
            <a:pPr>
              <a:buFont typeface="Wingdings" pitchFamily="2" charset="2"/>
              <a:buChar char="Ø"/>
            </a:pPr>
            <a:r>
              <a:rPr lang="ro-RO" b="1" i="1" dirty="0" smtClean="0"/>
              <a:t> </a:t>
            </a:r>
            <a:r>
              <a:rPr lang="en-US" b="1" dirty="0" err="1" smtClean="0"/>
              <a:t>Strategii</a:t>
            </a:r>
            <a:r>
              <a:rPr lang="en-US" b="1" dirty="0" smtClean="0"/>
              <a:t> </a:t>
            </a:r>
            <a:r>
              <a:rPr lang="en-US" b="1" dirty="0" err="1" smtClean="0"/>
              <a:t>didactice</a:t>
            </a:r>
            <a:r>
              <a:rPr lang="en-US" b="1" dirty="0" smtClean="0"/>
              <a:t> </a:t>
            </a:r>
            <a:r>
              <a:rPr lang="en-US" b="1" dirty="0" err="1" smtClean="0"/>
              <a:t>pentru</a:t>
            </a:r>
            <a:r>
              <a:rPr lang="en-US" b="1" dirty="0" smtClean="0"/>
              <a:t> </a:t>
            </a:r>
            <a:r>
              <a:rPr lang="en-US" b="1" dirty="0" err="1" smtClean="0"/>
              <a:t>creșterea</a:t>
            </a:r>
            <a:r>
              <a:rPr lang="en-US" b="1" dirty="0" smtClean="0"/>
              <a:t> </a:t>
            </a:r>
            <a:r>
              <a:rPr lang="en-US" b="1" dirty="0" err="1" smtClean="0"/>
              <a:t>calității</a:t>
            </a:r>
            <a:r>
              <a:rPr lang="en-US" b="1" dirty="0" smtClean="0"/>
              <a:t> </a:t>
            </a:r>
            <a:r>
              <a:rPr lang="en-US" b="1" dirty="0" err="1" smtClean="0"/>
              <a:t>actului</a:t>
            </a:r>
            <a:r>
              <a:rPr lang="en-US" b="1" dirty="0" smtClean="0"/>
              <a:t> de </a:t>
            </a:r>
            <a:r>
              <a:rPr lang="en-US" b="1" dirty="0" err="1" smtClean="0"/>
              <a:t>predare-învățare</a:t>
            </a:r>
            <a:r>
              <a:rPr lang="en-US" b="1" dirty="0" smtClean="0"/>
              <a:t>- </a:t>
            </a:r>
            <a:r>
              <a:rPr lang="en-US" b="1" dirty="0" err="1" smtClean="0"/>
              <a:t>evaluare</a:t>
            </a:r>
            <a:r>
              <a:rPr lang="en-US" b="1" dirty="0" smtClean="0"/>
              <a:t>. </a:t>
            </a:r>
            <a:endParaRPr lang="en-GB" dirty="0" smtClean="0"/>
          </a:p>
          <a:p>
            <a:pPr>
              <a:buFont typeface="Wingdings" pitchFamily="2" charset="2"/>
              <a:buChar char="Ø"/>
            </a:pPr>
            <a:r>
              <a:rPr lang="ro-RO" b="1" dirty="0" smtClean="0"/>
              <a:t>Dezbatere privind elaborarea scrisorii metodice</a:t>
            </a:r>
            <a:endParaRPr lang="en-GB" dirty="0" smtClean="0"/>
          </a:p>
          <a:p>
            <a:pPr lvl="0">
              <a:buFont typeface="Wingdings" pitchFamily="2" charset="2"/>
              <a:buChar char="Ø"/>
            </a:pPr>
            <a:r>
              <a:rPr lang="en-US" b="1" dirty="0" err="1" smtClean="0"/>
              <a:t>Aplicarea</a:t>
            </a:r>
            <a:r>
              <a:rPr lang="en-US" b="1" dirty="0" smtClean="0"/>
              <a:t> </a:t>
            </a:r>
            <a:r>
              <a:rPr lang="en-US" b="1" dirty="0" err="1" smtClean="0"/>
              <a:t>noului</a:t>
            </a:r>
            <a:r>
              <a:rPr lang="en-US" b="1" dirty="0" smtClean="0"/>
              <a:t> curriculum </a:t>
            </a:r>
            <a:r>
              <a:rPr lang="en-US" b="1" dirty="0" err="1" smtClean="0"/>
              <a:t>școlar</a:t>
            </a:r>
            <a:r>
              <a:rPr lang="en-US" b="1" dirty="0" smtClean="0"/>
              <a:t> la </a:t>
            </a:r>
            <a:r>
              <a:rPr lang="en-US" b="1" dirty="0" err="1" smtClean="0"/>
              <a:t>clasa</a:t>
            </a:r>
            <a:r>
              <a:rPr lang="en-US" b="1" dirty="0" smtClean="0"/>
              <a:t> a-VII-a. </a:t>
            </a:r>
            <a:endParaRPr lang="en-GB" dirty="0" smtClean="0"/>
          </a:p>
          <a:p>
            <a:pPr lvl="0">
              <a:buNone/>
            </a:pPr>
            <a:r>
              <a:rPr lang="en-US" b="1" dirty="0" err="1" smtClean="0"/>
              <a:t>Elemente</a:t>
            </a:r>
            <a:r>
              <a:rPr lang="en-US" b="1" dirty="0" smtClean="0"/>
              <a:t> de </a:t>
            </a:r>
            <a:r>
              <a:rPr lang="en-US" b="1" dirty="0" err="1" smtClean="0"/>
              <a:t>organizare</a:t>
            </a:r>
            <a:r>
              <a:rPr lang="en-US" b="1" dirty="0" smtClean="0"/>
              <a:t> a </a:t>
            </a:r>
            <a:r>
              <a:rPr lang="en-US" b="1" dirty="0" err="1" smtClean="0"/>
              <a:t>datelor</a:t>
            </a:r>
            <a:r>
              <a:rPr lang="en-US" b="1" dirty="0" smtClean="0"/>
              <a:t>- </a:t>
            </a:r>
            <a:r>
              <a:rPr lang="en-US" b="1" dirty="0" err="1" smtClean="0"/>
              <a:t>repere</a:t>
            </a:r>
            <a:r>
              <a:rPr lang="en-US" b="1" dirty="0" smtClean="0"/>
              <a:t> </a:t>
            </a:r>
            <a:r>
              <a:rPr lang="en-US" b="1" dirty="0" err="1" smtClean="0"/>
              <a:t>metodologice</a:t>
            </a:r>
            <a:endParaRPr lang="en-GB" dirty="0" smtClean="0"/>
          </a:p>
          <a:p>
            <a:pPr>
              <a:buNone/>
            </a:pPr>
            <a:r>
              <a:rPr lang="en-US" dirty="0" smtClean="0"/>
              <a:t> • </a:t>
            </a:r>
            <a:r>
              <a:rPr lang="en-US" i="1" dirty="0" err="1" smtClean="0"/>
              <a:t>Produsul</a:t>
            </a:r>
            <a:r>
              <a:rPr lang="en-US" i="1" dirty="0" smtClean="0"/>
              <a:t> </a:t>
            </a:r>
            <a:r>
              <a:rPr lang="en-US" i="1" dirty="0" err="1" smtClean="0"/>
              <a:t>cartezian</a:t>
            </a:r>
            <a:r>
              <a:rPr lang="en-US" i="1" dirty="0" smtClean="0"/>
              <a:t> a </a:t>
            </a:r>
            <a:r>
              <a:rPr lang="en-US" i="1" dirty="0" err="1" smtClean="0"/>
              <a:t>două</a:t>
            </a:r>
            <a:r>
              <a:rPr lang="en-US" i="1" dirty="0" smtClean="0"/>
              <a:t> </a:t>
            </a:r>
            <a:r>
              <a:rPr lang="en-US" i="1" dirty="0" err="1" smtClean="0"/>
              <a:t>mulţimi</a:t>
            </a:r>
            <a:r>
              <a:rPr lang="en-US" i="1" dirty="0" smtClean="0"/>
              <a:t> </a:t>
            </a:r>
            <a:r>
              <a:rPr lang="en-US" i="1" dirty="0" err="1" smtClean="0"/>
              <a:t>nevide</a:t>
            </a:r>
            <a:r>
              <a:rPr lang="en-US" i="1" dirty="0" smtClean="0"/>
              <a:t>; </a:t>
            </a:r>
            <a:r>
              <a:rPr lang="en-US" i="1" dirty="0" err="1" smtClean="0"/>
              <a:t>sistem</a:t>
            </a:r>
            <a:r>
              <a:rPr lang="en-US" i="1" dirty="0" smtClean="0"/>
              <a:t> de axe </a:t>
            </a:r>
            <a:r>
              <a:rPr lang="en-US" i="1" dirty="0" err="1" smtClean="0"/>
              <a:t>ortogonale</a:t>
            </a:r>
            <a:r>
              <a:rPr lang="en-US" i="1" dirty="0" smtClean="0"/>
              <a:t> </a:t>
            </a:r>
            <a:r>
              <a:rPr lang="en-US" i="1" dirty="0" err="1" smtClean="0"/>
              <a:t>în</a:t>
            </a:r>
            <a:r>
              <a:rPr lang="en-US" i="1" dirty="0" smtClean="0"/>
              <a:t> plan; </a:t>
            </a:r>
            <a:r>
              <a:rPr lang="en-US" i="1" dirty="0" err="1" smtClean="0"/>
              <a:t>reprezentarea</a:t>
            </a:r>
            <a:r>
              <a:rPr lang="en-US" i="1" dirty="0" smtClean="0"/>
              <a:t> </a:t>
            </a:r>
            <a:r>
              <a:rPr lang="en-US" i="1" dirty="0" err="1" smtClean="0"/>
              <a:t>într</a:t>
            </a:r>
            <a:r>
              <a:rPr lang="en-US" i="1" dirty="0" smtClean="0"/>
              <a:t>-un </a:t>
            </a:r>
            <a:r>
              <a:rPr lang="en-US" i="1" dirty="0" err="1" smtClean="0"/>
              <a:t>sistem</a:t>
            </a:r>
            <a:r>
              <a:rPr lang="en-US" i="1" dirty="0" smtClean="0"/>
              <a:t> de axe </a:t>
            </a:r>
            <a:r>
              <a:rPr lang="en-US" i="1" dirty="0" err="1" smtClean="0"/>
              <a:t>ortogonale</a:t>
            </a:r>
            <a:r>
              <a:rPr lang="en-US" i="1" dirty="0" smtClean="0"/>
              <a:t> a </a:t>
            </a:r>
            <a:r>
              <a:rPr lang="en-US" i="1" dirty="0" err="1" smtClean="0"/>
              <a:t>unor</a:t>
            </a:r>
            <a:r>
              <a:rPr lang="en-US" i="1" dirty="0" smtClean="0"/>
              <a:t> </a:t>
            </a:r>
            <a:r>
              <a:rPr lang="en-US" i="1" dirty="0" err="1" smtClean="0"/>
              <a:t>perechi</a:t>
            </a:r>
            <a:r>
              <a:rPr lang="en-US" i="1" dirty="0" smtClean="0"/>
              <a:t> de </a:t>
            </a:r>
            <a:r>
              <a:rPr lang="en-US" i="1" dirty="0" err="1" smtClean="0"/>
              <a:t>numere</a:t>
            </a:r>
            <a:r>
              <a:rPr lang="en-US" i="1" dirty="0" smtClean="0"/>
              <a:t> </a:t>
            </a:r>
            <a:r>
              <a:rPr lang="en-US" i="1" dirty="0" err="1" smtClean="0"/>
              <a:t>reale</a:t>
            </a:r>
            <a:r>
              <a:rPr lang="en-US" i="1" dirty="0" smtClean="0"/>
              <a:t>; </a:t>
            </a:r>
            <a:r>
              <a:rPr lang="en-US" i="1" dirty="0" err="1" smtClean="0"/>
              <a:t>reprezentarea</a:t>
            </a:r>
            <a:r>
              <a:rPr lang="en-US" i="1" dirty="0" smtClean="0"/>
              <a:t> </a:t>
            </a:r>
            <a:r>
              <a:rPr lang="en-US" i="1" dirty="0" err="1" smtClean="0"/>
              <a:t>punctelor</a:t>
            </a:r>
            <a:r>
              <a:rPr lang="en-US" i="1" dirty="0" smtClean="0"/>
              <a:t> </a:t>
            </a:r>
            <a:r>
              <a:rPr lang="en-US" i="1" dirty="0" err="1" smtClean="0"/>
              <a:t>într</a:t>
            </a:r>
            <a:r>
              <a:rPr lang="en-US" i="1" dirty="0" smtClean="0"/>
              <a:t>-un </a:t>
            </a:r>
            <a:r>
              <a:rPr lang="en-US" i="1" dirty="0" err="1" smtClean="0"/>
              <a:t>sistem</a:t>
            </a:r>
            <a:r>
              <a:rPr lang="en-US" i="1" dirty="0" smtClean="0"/>
              <a:t> de axe </a:t>
            </a:r>
            <a:r>
              <a:rPr lang="en-US" i="1" dirty="0" err="1" smtClean="0"/>
              <a:t>ortogonale</a:t>
            </a:r>
            <a:r>
              <a:rPr lang="en-US" i="1" dirty="0" smtClean="0"/>
              <a:t>; </a:t>
            </a:r>
            <a:r>
              <a:rPr lang="en-US" i="1" dirty="0" err="1" smtClean="0"/>
              <a:t>distanţa</a:t>
            </a:r>
            <a:r>
              <a:rPr lang="en-US" i="1" dirty="0" smtClean="0"/>
              <a:t> </a:t>
            </a:r>
            <a:r>
              <a:rPr lang="en-US" i="1" dirty="0" err="1" smtClean="0"/>
              <a:t>dintre</a:t>
            </a:r>
            <a:r>
              <a:rPr lang="en-US" i="1" dirty="0" smtClean="0"/>
              <a:t> </a:t>
            </a:r>
            <a:r>
              <a:rPr lang="en-US" i="1" dirty="0" err="1" smtClean="0"/>
              <a:t>două</a:t>
            </a:r>
            <a:r>
              <a:rPr lang="en-US" i="1" dirty="0" smtClean="0"/>
              <a:t> </a:t>
            </a:r>
            <a:r>
              <a:rPr lang="en-US" i="1" dirty="0" err="1" smtClean="0"/>
              <a:t>puncte</a:t>
            </a:r>
            <a:r>
              <a:rPr lang="en-US" i="1" dirty="0" smtClean="0"/>
              <a:t> din plan;</a:t>
            </a:r>
            <a:endParaRPr lang="en-GB" dirty="0" smtClean="0"/>
          </a:p>
          <a:p>
            <a:pPr>
              <a:buNone/>
            </a:pPr>
            <a:r>
              <a:rPr lang="en-US" i="1" dirty="0" smtClean="0"/>
              <a:t>• </a:t>
            </a:r>
            <a:r>
              <a:rPr lang="en-US" i="1" dirty="0" err="1" smtClean="0"/>
              <a:t>Reprezentarea</a:t>
            </a:r>
            <a:r>
              <a:rPr lang="en-US" i="1" dirty="0" smtClean="0"/>
              <a:t> </a:t>
            </a:r>
            <a:r>
              <a:rPr lang="en-US" i="1" dirty="0" err="1" smtClean="0"/>
              <a:t>şi</a:t>
            </a:r>
            <a:r>
              <a:rPr lang="en-US" i="1" dirty="0" smtClean="0"/>
              <a:t> </a:t>
            </a:r>
            <a:r>
              <a:rPr lang="en-US" i="1" dirty="0" err="1" smtClean="0"/>
              <a:t>interpretarea</a:t>
            </a:r>
            <a:r>
              <a:rPr lang="en-US" i="1" dirty="0" smtClean="0"/>
              <a:t> </a:t>
            </a:r>
            <a:r>
              <a:rPr lang="en-US" i="1" dirty="0" err="1" smtClean="0"/>
              <a:t>unor</a:t>
            </a:r>
            <a:r>
              <a:rPr lang="en-US" i="1" dirty="0" smtClean="0"/>
              <a:t> </a:t>
            </a:r>
            <a:r>
              <a:rPr lang="en-US" i="1" dirty="0" err="1" smtClean="0"/>
              <a:t>dependenţe</a:t>
            </a:r>
            <a:r>
              <a:rPr lang="en-US" i="1" dirty="0" smtClean="0"/>
              <a:t> </a:t>
            </a:r>
            <a:r>
              <a:rPr lang="en-US" i="1" dirty="0" err="1" smtClean="0"/>
              <a:t>funcţionale</a:t>
            </a:r>
            <a:r>
              <a:rPr lang="en-US" i="1" dirty="0" smtClean="0"/>
              <a:t> </a:t>
            </a:r>
            <a:r>
              <a:rPr lang="en-US" i="1" dirty="0" err="1" smtClean="0"/>
              <a:t>prin</a:t>
            </a:r>
            <a:r>
              <a:rPr lang="en-US" i="1" dirty="0" smtClean="0"/>
              <a:t> </a:t>
            </a:r>
            <a:r>
              <a:rPr lang="en-US" i="1" dirty="0" err="1" smtClean="0"/>
              <a:t>tabele</a:t>
            </a:r>
            <a:r>
              <a:rPr lang="en-US" i="1" dirty="0" smtClean="0"/>
              <a:t>, </a:t>
            </a:r>
            <a:r>
              <a:rPr lang="en-US" i="1" dirty="0" err="1" smtClean="0"/>
              <a:t>diagrame</a:t>
            </a:r>
            <a:r>
              <a:rPr lang="en-US" i="1" dirty="0" smtClean="0"/>
              <a:t> </a:t>
            </a:r>
            <a:r>
              <a:rPr lang="en-US" i="1" dirty="0" err="1" smtClean="0"/>
              <a:t>şi</a:t>
            </a:r>
            <a:r>
              <a:rPr lang="en-US" i="1" dirty="0" smtClean="0"/>
              <a:t> </a:t>
            </a:r>
            <a:r>
              <a:rPr lang="en-US" i="1" dirty="0" err="1" smtClean="0"/>
              <a:t>grafice</a:t>
            </a:r>
            <a:r>
              <a:rPr lang="en-US" i="1" dirty="0" smtClean="0"/>
              <a:t>; </a:t>
            </a:r>
            <a:r>
              <a:rPr lang="en-US" i="1" dirty="0" err="1" smtClean="0"/>
              <a:t>poligonul</a:t>
            </a:r>
            <a:r>
              <a:rPr lang="en-US" i="1" dirty="0" smtClean="0"/>
              <a:t> </a:t>
            </a:r>
            <a:r>
              <a:rPr lang="en-US" i="1" dirty="0" err="1" smtClean="0"/>
              <a:t>frecvenţelor</a:t>
            </a:r>
            <a:endParaRPr lang="en-GB" dirty="0" smtClean="0"/>
          </a:p>
          <a:p>
            <a:pPr lvl="0"/>
            <a:r>
              <a:rPr lang="ro-RO" b="1" dirty="0" smtClean="0"/>
              <a:t>Probleme de coliniaritate şi concurenţă rezolvate </a:t>
            </a:r>
            <a:r>
              <a:rPr lang="ro-RO" b="1" dirty="0" smtClean="0"/>
              <a:t>vectorial.</a:t>
            </a:r>
            <a:endParaRPr lang="en-GB" dirty="0" smtClean="0"/>
          </a:p>
          <a:p>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3600" dirty="0" smtClean="0"/>
              <a:t>ORGANIZAREA CERCURILOR PEDAGOGICE 2019-2020</a:t>
            </a:r>
            <a:endParaRPr lang="en-GB" sz="3600" dirty="0"/>
          </a:p>
        </p:txBody>
      </p:sp>
      <p:sp>
        <p:nvSpPr>
          <p:cNvPr id="3" name="Content Placeholder 2"/>
          <p:cNvSpPr>
            <a:spLocks noGrp="1"/>
          </p:cNvSpPr>
          <p:nvPr>
            <p:ph idx="1"/>
          </p:nvPr>
        </p:nvSpPr>
        <p:spPr/>
        <p:txBody>
          <a:bodyPr>
            <a:normAutofit fontScale="62500" lnSpcReduction="20000"/>
          </a:bodyPr>
          <a:lstStyle/>
          <a:p>
            <a:pPr>
              <a:buNone/>
            </a:pPr>
            <a:r>
              <a:rPr lang="en-US" b="1" u="sng" dirty="0" smtClean="0"/>
              <a:t>SEMESTRUL al II-lea</a:t>
            </a:r>
            <a:endParaRPr lang="en-GB" dirty="0" smtClean="0"/>
          </a:p>
          <a:p>
            <a:pPr>
              <a:buNone/>
            </a:pPr>
            <a:r>
              <a:rPr lang="en-US" b="1" dirty="0" smtClean="0"/>
              <a:t>1.Cerc </a:t>
            </a:r>
            <a:r>
              <a:rPr lang="en-US" b="1" dirty="0" smtClean="0"/>
              <a:t>pedagogic</a:t>
            </a:r>
            <a:r>
              <a:rPr lang="ro-RO" b="1" dirty="0" smtClean="0"/>
              <a:t>- </a:t>
            </a:r>
            <a:r>
              <a:rPr lang="it-IT" b="1" dirty="0" smtClean="0"/>
              <a:t>14.03.2020</a:t>
            </a:r>
            <a:endParaRPr lang="en-GB" dirty="0" smtClean="0"/>
          </a:p>
          <a:p>
            <a:pPr lvl="0">
              <a:buFont typeface="Wingdings" pitchFamily="2" charset="2"/>
              <a:buChar char="Ø"/>
            </a:pPr>
            <a:r>
              <a:rPr lang="en-US" b="1" dirty="0" err="1" smtClean="0"/>
              <a:t>Strategii</a:t>
            </a:r>
            <a:r>
              <a:rPr lang="en-US" b="1" dirty="0" smtClean="0"/>
              <a:t> </a:t>
            </a:r>
            <a:r>
              <a:rPr lang="en-US" b="1" dirty="0" smtClean="0"/>
              <a:t>de </a:t>
            </a:r>
            <a:r>
              <a:rPr lang="en-US" b="1" dirty="0" err="1" smtClean="0"/>
              <a:t>optimizare</a:t>
            </a:r>
            <a:r>
              <a:rPr lang="en-US" b="1" dirty="0" smtClean="0"/>
              <a:t> a </a:t>
            </a:r>
            <a:r>
              <a:rPr lang="en-US" b="1" dirty="0" err="1" smtClean="0"/>
              <a:t>pregătirii</a:t>
            </a:r>
            <a:r>
              <a:rPr lang="en-US" b="1" dirty="0" smtClean="0"/>
              <a:t> </a:t>
            </a:r>
            <a:r>
              <a:rPr lang="en-US" b="1" dirty="0" err="1" smtClean="0"/>
              <a:t>elevilor</a:t>
            </a:r>
            <a:r>
              <a:rPr lang="en-US" b="1" dirty="0" smtClean="0"/>
              <a:t> </a:t>
            </a:r>
            <a:r>
              <a:rPr lang="en-US" b="1" dirty="0" err="1" smtClean="0"/>
              <a:t>pentru</a:t>
            </a:r>
            <a:r>
              <a:rPr lang="en-US" b="1" dirty="0" smtClean="0"/>
              <a:t> </a:t>
            </a:r>
            <a:r>
              <a:rPr lang="en-US" b="1" dirty="0" err="1" smtClean="0"/>
              <a:t>examenele</a:t>
            </a:r>
            <a:r>
              <a:rPr lang="en-US" b="1" dirty="0" smtClean="0"/>
              <a:t> </a:t>
            </a:r>
            <a:r>
              <a:rPr lang="en-US" b="1" dirty="0" err="1" smtClean="0"/>
              <a:t>naţionale</a:t>
            </a:r>
            <a:endParaRPr lang="en-GB" dirty="0" smtClean="0"/>
          </a:p>
          <a:p>
            <a:pPr lvl="0">
              <a:buFont typeface="Wingdings" pitchFamily="2" charset="2"/>
              <a:buChar char="Ø"/>
            </a:pPr>
            <a:r>
              <a:rPr lang="ro-RO" b="1" dirty="0" smtClean="0"/>
              <a:t>Tehnici de evaluare a randamentului școlar la matematică.</a:t>
            </a:r>
            <a:endParaRPr lang="en-GB" dirty="0" smtClean="0"/>
          </a:p>
          <a:p>
            <a:pPr lvl="0">
              <a:buFont typeface="Wingdings" pitchFamily="2" charset="2"/>
              <a:buChar char="Ø"/>
            </a:pPr>
            <a:r>
              <a:rPr lang="ro-RO" b="1" dirty="0" smtClean="0"/>
              <a:t>Rapoarte.Proporţii –repere metodologice</a:t>
            </a:r>
            <a:endParaRPr lang="en-GB" dirty="0" smtClean="0"/>
          </a:p>
          <a:p>
            <a:pPr lvl="0"/>
            <a:r>
              <a:rPr lang="en-US" i="1" dirty="0" err="1" smtClean="0"/>
              <a:t>Elemente</a:t>
            </a:r>
            <a:r>
              <a:rPr lang="en-US" i="1" dirty="0" smtClean="0"/>
              <a:t> de </a:t>
            </a:r>
            <a:r>
              <a:rPr lang="en-US" i="1" dirty="0" err="1" smtClean="0"/>
              <a:t>organizare</a:t>
            </a:r>
            <a:r>
              <a:rPr lang="en-US" i="1" dirty="0" smtClean="0"/>
              <a:t> a </a:t>
            </a:r>
            <a:r>
              <a:rPr lang="en-US" i="1" dirty="0" err="1" smtClean="0"/>
              <a:t>datelor</a:t>
            </a:r>
            <a:r>
              <a:rPr lang="en-US" i="1" dirty="0" smtClean="0"/>
              <a:t>; </a:t>
            </a:r>
            <a:r>
              <a:rPr lang="en-US" i="1" dirty="0" err="1" smtClean="0"/>
              <a:t>reprezentarea</a:t>
            </a:r>
            <a:r>
              <a:rPr lang="en-US" i="1" dirty="0" smtClean="0"/>
              <a:t> </a:t>
            </a:r>
            <a:r>
              <a:rPr lang="en-US" i="1" dirty="0" err="1" smtClean="0"/>
              <a:t>datelor</a:t>
            </a:r>
            <a:r>
              <a:rPr lang="en-US" i="1" dirty="0" smtClean="0"/>
              <a:t> </a:t>
            </a:r>
            <a:r>
              <a:rPr lang="en-US" i="1" dirty="0" err="1" smtClean="0"/>
              <a:t>prin</a:t>
            </a:r>
            <a:r>
              <a:rPr lang="en-US" i="1" dirty="0" smtClean="0"/>
              <a:t> </a:t>
            </a:r>
            <a:r>
              <a:rPr lang="en-US" i="1" dirty="0" err="1" smtClean="0"/>
              <a:t>grafice</a:t>
            </a:r>
            <a:r>
              <a:rPr lang="en-US" i="1" dirty="0" smtClean="0"/>
              <a:t> </a:t>
            </a:r>
            <a:r>
              <a:rPr lang="en-US" i="1" dirty="0" err="1" smtClean="0"/>
              <a:t>în</a:t>
            </a:r>
            <a:r>
              <a:rPr lang="en-US" i="1" dirty="0" smtClean="0"/>
              <a:t> contextual </a:t>
            </a:r>
            <a:r>
              <a:rPr lang="en-US" i="1" dirty="0" err="1" smtClean="0"/>
              <a:t>proporţionalităţii</a:t>
            </a:r>
            <a:r>
              <a:rPr lang="en-US" i="1" dirty="0" smtClean="0"/>
              <a:t>; </a:t>
            </a:r>
            <a:r>
              <a:rPr lang="en-US" i="1" dirty="0" err="1" smtClean="0"/>
              <a:t>reprezentarea</a:t>
            </a:r>
            <a:r>
              <a:rPr lang="en-US" i="1" dirty="0" smtClean="0"/>
              <a:t> </a:t>
            </a:r>
            <a:r>
              <a:rPr lang="en-US" i="1" dirty="0" err="1" smtClean="0"/>
              <a:t>datelor</a:t>
            </a:r>
            <a:r>
              <a:rPr lang="en-US" i="1" dirty="0" smtClean="0"/>
              <a:t> cu </a:t>
            </a:r>
            <a:r>
              <a:rPr lang="en-US" i="1" dirty="0" err="1" smtClean="0"/>
              <a:t>ajutorul</a:t>
            </a:r>
            <a:r>
              <a:rPr lang="en-US" i="1" dirty="0" smtClean="0"/>
              <a:t> </a:t>
            </a:r>
            <a:r>
              <a:rPr lang="en-US" i="1" dirty="0" err="1" smtClean="0"/>
              <a:t>unor</a:t>
            </a:r>
            <a:r>
              <a:rPr lang="en-US" i="1" dirty="0" smtClean="0"/>
              <a:t> </a:t>
            </a:r>
            <a:r>
              <a:rPr lang="en-US" i="1" dirty="0" err="1" smtClean="0"/>
              <a:t>softuri</a:t>
            </a:r>
            <a:r>
              <a:rPr lang="en-US" i="1" dirty="0" smtClean="0"/>
              <a:t> </a:t>
            </a:r>
            <a:r>
              <a:rPr lang="en-US" i="1" dirty="0" err="1" smtClean="0"/>
              <a:t>matematice</a:t>
            </a:r>
            <a:r>
              <a:rPr lang="en-US" i="1" dirty="0" smtClean="0"/>
              <a:t>; </a:t>
            </a:r>
            <a:r>
              <a:rPr lang="en-US" i="1" dirty="0" err="1" smtClean="0"/>
              <a:t>probabilităţi</a:t>
            </a:r>
            <a:r>
              <a:rPr lang="en-US" i="1" dirty="0" smtClean="0"/>
              <a:t>  (</a:t>
            </a:r>
            <a:r>
              <a:rPr lang="en-US" i="1" dirty="0" err="1" smtClean="0"/>
              <a:t>aplicaţie</a:t>
            </a:r>
            <a:r>
              <a:rPr lang="en-US" i="1" dirty="0" smtClean="0"/>
              <a:t> la </a:t>
            </a:r>
            <a:r>
              <a:rPr lang="en-US" i="1" dirty="0" err="1" smtClean="0"/>
              <a:t>rapoarte</a:t>
            </a:r>
            <a:r>
              <a:rPr lang="en-US" i="1" dirty="0" smtClean="0"/>
              <a:t>)</a:t>
            </a:r>
            <a:endParaRPr lang="en-GB" dirty="0" smtClean="0"/>
          </a:p>
          <a:p>
            <a:pPr lvl="0">
              <a:buFont typeface="Wingdings" pitchFamily="2" charset="2"/>
              <a:buChar char="Ø"/>
            </a:pPr>
            <a:r>
              <a:rPr lang="en-US" b="1" dirty="0" err="1" smtClean="0"/>
              <a:t>Derivabilitate</a:t>
            </a:r>
            <a:r>
              <a:rPr lang="ro-RO" b="1" dirty="0" smtClean="0"/>
              <a:t>–repere metodologice</a:t>
            </a:r>
            <a:endParaRPr lang="en-GB" dirty="0" smtClean="0"/>
          </a:p>
          <a:p>
            <a:r>
              <a:rPr lang="en-US" i="1" dirty="0" smtClean="0"/>
              <a:t> </a:t>
            </a:r>
            <a:r>
              <a:rPr lang="en-US" i="1" dirty="0" err="1" smtClean="0"/>
              <a:t>Funcţii</a:t>
            </a:r>
            <a:r>
              <a:rPr lang="en-US" i="1" dirty="0" smtClean="0"/>
              <a:t> </a:t>
            </a:r>
            <a:r>
              <a:rPr lang="en-US" i="1" dirty="0" err="1" smtClean="0"/>
              <a:t>derivabile</a:t>
            </a:r>
            <a:r>
              <a:rPr lang="en-US" i="1" dirty="0" smtClean="0"/>
              <a:t> </a:t>
            </a:r>
            <a:r>
              <a:rPr lang="en-US" i="1" dirty="0" err="1" smtClean="0"/>
              <a:t>pe</a:t>
            </a:r>
            <a:r>
              <a:rPr lang="en-US" i="1" dirty="0" smtClean="0"/>
              <a:t> un interval: </a:t>
            </a:r>
            <a:r>
              <a:rPr lang="en-US" i="1" dirty="0" err="1" smtClean="0"/>
              <a:t>puncte</a:t>
            </a:r>
            <a:r>
              <a:rPr lang="en-US" i="1" dirty="0" smtClean="0"/>
              <a:t> de </a:t>
            </a:r>
            <a:r>
              <a:rPr lang="en-US" i="1" dirty="0" err="1" smtClean="0"/>
              <a:t>extrem</a:t>
            </a:r>
            <a:r>
              <a:rPr lang="en-US" i="1" dirty="0" smtClean="0"/>
              <a:t> ale </a:t>
            </a:r>
            <a:r>
              <a:rPr lang="en-US" i="1" dirty="0" err="1" smtClean="0"/>
              <a:t>unei</a:t>
            </a:r>
            <a:r>
              <a:rPr lang="en-US" i="1" dirty="0" smtClean="0"/>
              <a:t> </a:t>
            </a:r>
            <a:r>
              <a:rPr lang="en-US" i="1" dirty="0" err="1" smtClean="0"/>
              <a:t>funcţii</a:t>
            </a:r>
            <a:r>
              <a:rPr lang="en-US" i="1" dirty="0" smtClean="0"/>
              <a:t>, </a:t>
            </a:r>
            <a:r>
              <a:rPr lang="en-US" i="1" dirty="0" err="1" smtClean="0"/>
              <a:t>teorema</a:t>
            </a:r>
            <a:r>
              <a:rPr lang="en-US" i="1" dirty="0" smtClean="0"/>
              <a:t> </a:t>
            </a:r>
            <a:r>
              <a:rPr lang="en-US" i="1" dirty="0" err="1" smtClean="0"/>
              <a:t>lui</a:t>
            </a:r>
            <a:r>
              <a:rPr lang="en-US" i="1" dirty="0" smtClean="0"/>
              <a:t> Fermat, </a:t>
            </a:r>
            <a:r>
              <a:rPr lang="en-US" i="1" dirty="0" err="1" smtClean="0"/>
              <a:t>teorema</a:t>
            </a:r>
            <a:r>
              <a:rPr lang="en-US" i="1" dirty="0" smtClean="0"/>
              <a:t> </a:t>
            </a:r>
            <a:r>
              <a:rPr lang="en-US" i="1" dirty="0" err="1" smtClean="0"/>
              <a:t>Rolle</a:t>
            </a:r>
            <a:r>
              <a:rPr lang="en-US" i="1" dirty="0" smtClean="0"/>
              <a:t>, </a:t>
            </a:r>
            <a:r>
              <a:rPr lang="en-US" i="1" dirty="0" err="1" smtClean="0"/>
              <a:t>teorema</a:t>
            </a:r>
            <a:r>
              <a:rPr lang="ro-RO" i="1" dirty="0" smtClean="0"/>
              <a:t> </a:t>
            </a:r>
            <a:r>
              <a:rPr lang="en-US" i="1" dirty="0" smtClean="0"/>
              <a:t>Lagrange </a:t>
            </a:r>
            <a:r>
              <a:rPr lang="en-US" i="1" dirty="0" err="1" smtClean="0"/>
              <a:t>şi</a:t>
            </a:r>
            <a:r>
              <a:rPr lang="en-US" i="1" dirty="0" smtClean="0"/>
              <a:t> </a:t>
            </a:r>
            <a:r>
              <a:rPr lang="en-US" i="1" dirty="0" err="1" smtClean="0"/>
              <a:t>interpretarea</a:t>
            </a:r>
            <a:r>
              <a:rPr lang="en-US" i="1" dirty="0" smtClean="0"/>
              <a:t> </a:t>
            </a:r>
            <a:r>
              <a:rPr lang="en-US" i="1" dirty="0" err="1" smtClean="0"/>
              <a:t>lor</a:t>
            </a:r>
            <a:r>
              <a:rPr lang="en-US" i="1" dirty="0" smtClean="0"/>
              <a:t> </a:t>
            </a:r>
            <a:r>
              <a:rPr lang="en-US" i="1" dirty="0" err="1" smtClean="0"/>
              <a:t>geometrică</a:t>
            </a:r>
            <a:r>
              <a:rPr lang="en-US" i="1" dirty="0" smtClean="0"/>
              <a:t>, </a:t>
            </a:r>
            <a:r>
              <a:rPr lang="en-US" i="1" dirty="0" err="1" smtClean="0"/>
              <a:t>consecinţe</a:t>
            </a:r>
            <a:r>
              <a:rPr lang="en-US" i="1" dirty="0" smtClean="0"/>
              <a:t> ale </a:t>
            </a:r>
            <a:r>
              <a:rPr lang="en-US" i="1" dirty="0" err="1" smtClean="0"/>
              <a:t>teoremei</a:t>
            </a:r>
            <a:r>
              <a:rPr lang="en-US" i="1" dirty="0" smtClean="0"/>
              <a:t> </a:t>
            </a:r>
            <a:r>
              <a:rPr lang="en-US" i="1" dirty="0" err="1" smtClean="0"/>
              <a:t>lui</a:t>
            </a:r>
            <a:r>
              <a:rPr lang="en-US" i="1" dirty="0" smtClean="0"/>
              <a:t> Lagrange: </a:t>
            </a:r>
            <a:r>
              <a:rPr lang="en-US" i="1" dirty="0" err="1" smtClean="0"/>
              <a:t>derivata</a:t>
            </a:r>
            <a:r>
              <a:rPr lang="en-US" i="1" dirty="0" smtClean="0"/>
              <a:t> </a:t>
            </a:r>
            <a:r>
              <a:rPr lang="en-US" i="1" dirty="0" err="1" smtClean="0"/>
              <a:t>unei</a:t>
            </a:r>
            <a:r>
              <a:rPr lang="en-US" i="1" dirty="0" smtClean="0"/>
              <a:t> </a:t>
            </a:r>
            <a:r>
              <a:rPr lang="en-US" i="1" dirty="0" err="1" smtClean="0"/>
              <a:t>funcţii</a:t>
            </a:r>
            <a:r>
              <a:rPr lang="en-US" i="1" dirty="0" smtClean="0"/>
              <a:t> </a:t>
            </a:r>
            <a:r>
              <a:rPr lang="en-US" i="1" dirty="0" err="1" smtClean="0"/>
              <a:t>într</a:t>
            </a:r>
            <a:r>
              <a:rPr lang="en-US" i="1" dirty="0" smtClean="0"/>
              <a:t>-un </a:t>
            </a:r>
            <a:r>
              <a:rPr lang="en-US" i="1" dirty="0" err="1" smtClean="0"/>
              <a:t>punct</a:t>
            </a:r>
            <a:r>
              <a:rPr lang="en-US" i="1" dirty="0" smtClean="0"/>
              <a:t>.</a:t>
            </a:r>
            <a:endParaRPr lang="en-GB" dirty="0" smtClean="0"/>
          </a:p>
          <a:p>
            <a:pPr>
              <a:buNone/>
            </a:pPr>
            <a:r>
              <a:rPr lang="it-IT" b="1" dirty="0" smtClean="0"/>
              <a:t>2.Simpozion </a:t>
            </a:r>
            <a:r>
              <a:rPr lang="it-IT" b="1" dirty="0" smtClean="0"/>
              <a:t>județean ”Dorin Popovici</a:t>
            </a:r>
            <a:r>
              <a:rPr lang="it-IT" b="1" dirty="0" smtClean="0"/>
              <a:t>”</a:t>
            </a:r>
            <a:r>
              <a:rPr lang="ro-RO" b="1" dirty="0" smtClean="0"/>
              <a:t>- 09.05.2020</a:t>
            </a:r>
            <a:endParaRPr lang="en-GB" dirty="0" smtClean="0"/>
          </a:p>
          <a:p>
            <a:endParaRPr lang="en-GB"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500035" y="571479"/>
          <a:ext cx="8001055" cy="5786479"/>
        </p:xfrm>
        <a:graphic>
          <a:graphicData uri="http://schemas.openxmlformats.org/drawingml/2006/table">
            <a:tbl>
              <a:tblPr/>
              <a:tblGrid>
                <a:gridCol w="1039202"/>
                <a:gridCol w="733143"/>
                <a:gridCol w="2903064"/>
                <a:gridCol w="863168"/>
                <a:gridCol w="863168"/>
                <a:gridCol w="799655"/>
                <a:gridCol w="799655"/>
              </a:tblGrid>
              <a:tr h="155194">
                <a:tc rowSpan="2">
                  <a:txBody>
                    <a:bodyPr/>
                    <a:lstStyle/>
                    <a:p>
                      <a:pPr algn="ctr">
                        <a:lnSpc>
                          <a:spcPct val="115000"/>
                        </a:lnSpc>
                        <a:spcAft>
                          <a:spcPts val="0"/>
                        </a:spcAft>
                      </a:pPr>
                      <a:r>
                        <a:rPr lang="ro-RO" sz="700" b="1" dirty="0">
                          <a:latin typeface="Times New Roman"/>
                          <a:ea typeface="Calibri"/>
                          <a:cs typeface="Times New Roman"/>
                        </a:rPr>
                        <a:t>Responsabili cerc</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o-RO" sz="700" b="1">
                          <a:latin typeface="Times New Roman"/>
                          <a:ea typeface="Calibri"/>
                          <a:cs typeface="Times New Roman"/>
                        </a:rPr>
                        <a:t>Denumirea cercului</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o-RO" sz="700" b="1">
                          <a:latin typeface="Times New Roman"/>
                          <a:ea typeface="Calibri"/>
                          <a:cs typeface="Times New Roman"/>
                        </a:rPr>
                        <a:t>Unități școlare arondate</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o-RO" sz="700" b="1">
                          <a:latin typeface="Times New Roman"/>
                          <a:ea typeface="Calibri"/>
                          <a:cs typeface="Times New Roman"/>
                        </a:rPr>
                        <a:t>Semestrul I</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700" b="1">
                          <a:latin typeface="Times New Roman"/>
                          <a:ea typeface="Calibri"/>
                          <a:cs typeface="Times New Roman"/>
                        </a:rPr>
                        <a:t>Semestrul al II-lea</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310386">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ro-RO" sz="700" b="1">
                          <a:latin typeface="Times New Roman"/>
                          <a:ea typeface="Calibri"/>
                          <a:cs typeface="Times New Roman"/>
                        </a:rPr>
                        <a:t>Data și ora</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700" b="1">
                          <a:latin typeface="Times New Roman"/>
                          <a:ea typeface="Calibri"/>
                          <a:cs typeface="Times New Roman"/>
                        </a:rPr>
                        <a:t>Loc de desfășurare</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700" b="1">
                          <a:latin typeface="Times New Roman"/>
                          <a:ea typeface="Calibri"/>
                          <a:cs typeface="Times New Roman"/>
                        </a:rPr>
                        <a:t>Data și ora</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700" b="1">
                          <a:latin typeface="Times New Roman"/>
                          <a:ea typeface="Calibri"/>
                          <a:cs typeface="Times New Roman"/>
                        </a:rPr>
                        <a:t>Loc de desfășurare</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0225">
                <a:tc>
                  <a:txBody>
                    <a:bodyPr/>
                    <a:lstStyle/>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r>
                        <a:rPr lang="ro-RO" sz="600" dirty="0" smtClean="0">
                          <a:latin typeface="Times New Roman"/>
                          <a:ea typeface="Calibri"/>
                          <a:cs typeface="Times New Roman"/>
                        </a:rPr>
                        <a:t>Prof</a:t>
                      </a:r>
                      <a:r>
                        <a:rPr lang="ro-RO" sz="600" dirty="0">
                          <a:latin typeface="Times New Roman"/>
                          <a:ea typeface="Calibri"/>
                          <a:cs typeface="Times New Roman"/>
                        </a:rPr>
                        <a:t>. </a:t>
                      </a:r>
                      <a:r>
                        <a:rPr lang="ro-RO" sz="600" b="1" dirty="0">
                          <a:latin typeface="Times New Roman"/>
                          <a:ea typeface="Calibri"/>
                          <a:cs typeface="Times New Roman"/>
                        </a:rPr>
                        <a:t>Aurelia PETRICĂ</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C.N.”Carol I”, </a:t>
                      </a:r>
                      <a:r>
                        <a:rPr lang="ro-RO" sz="600" dirty="0" smtClean="0">
                          <a:latin typeface="Times New Roman"/>
                          <a:ea typeface="Calibri"/>
                          <a:cs typeface="Times New Roman"/>
                        </a:rPr>
                        <a:t>Craiova</a:t>
                      </a: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Mihaela STĂNCELE</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a:t>
                      </a:r>
                      <a:r>
                        <a:rPr lang="it-IT" sz="600" dirty="0">
                          <a:latin typeface="Times New Roman"/>
                          <a:ea typeface="Calibri"/>
                          <a:cs typeface="Times New Roman"/>
                        </a:rPr>
                        <a:t>“</a:t>
                      </a:r>
                      <a:r>
                        <a:rPr lang="ro-RO" sz="600" dirty="0">
                          <a:latin typeface="Times New Roman"/>
                          <a:ea typeface="Calibri"/>
                          <a:cs typeface="Times New Roman"/>
                        </a:rPr>
                        <a:t>Alexandru Macedonski</a:t>
                      </a:r>
                      <a:r>
                        <a:rPr lang="it-IT" sz="600" dirty="0">
                          <a:latin typeface="Times New Roman"/>
                          <a:ea typeface="Calibri"/>
                          <a:cs typeface="Times New Roman"/>
                        </a:rPr>
                        <a:t>”, </a:t>
                      </a:r>
                      <a:r>
                        <a:rPr lang="ro-RO" sz="600" dirty="0">
                          <a:latin typeface="Times New Roman"/>
                          <a:ea typeface="Calibri"/>
                          <a:cs typeface="Times New Roman"/>
                        </a:rPr>
                        <a:t>Craiova</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G1</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a:latin typeface="Times New Roman"/>
                        <a:ea typeface="Calibri"/>
                        <a:cs typeface="Times New Roman"/>
                      </a:endParaRPr>
                    </a:p>
                    <a:p>
                      <a:pPr algn="ctr">
                        <a:lnSpc>
                          <a:spcPct val="115000"/>
                        </a:lnSpc>
                        <a:spcAft>
                          <a:spcPts val="0"/>
                        </a:spcAft>
                      </a:pPr>
                      <a:r>
                        <a:rPr lang="ro-RO" sz="600">
                          <a:latin typeface="Times New Roman"/>
                          <a:ea typeface="Calibri"/>
                          <a:cs typeface="Times New Roman"/>
                        </a:rPr>
                        <a:t>C.N.”Carol I”, L.P.S.”Petrache Trișcu”, Şcoala Gimnazială  “Mihai Viteazul” Craiova, Şcoala Gimnazială  “Alexandru Macedonski”, Şcoala Gimnazială “Elena Farago”, Şcoala Gimnazială  “Decebal”, Şcoala Gimnazială  “Ion Creangă”, Şcoala Gimnazială  Ghercești, Şcoala Gimnazială Mischii, Şcoala Gimnazială Murgași, Şcoala Gimnazială “Marin Sorescu” Bulzești, Şcoala Gimnazială Podari, Şcoala Gimnazială Țuglui, Şcoala Gimnazială Leșile, Şcoala Gimnazială Terpezița</a:t>
                      </a:r>
                      <a:endParaRPr lang="en-GB" sz="60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smtClean="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L.P.S</a:t>
                      </a:r>
                      <a:r>
                        <a:rPr lang="ro-RO" sz="600" b="1" dirty="0">
                          <a:latin typeface="Times New Roman"/>
                          <a:ea typeface="Calibri"/>
                          <a:cs typeface="Times New Roman"/>
                        </a:rPr>
                        <a:t>.”Petrache Trișcu”, Craiova</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Podari</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0225">
                <a:tc>
                  <a:txBody>
                    <a:bodyPr/>
                    <a:lstStyle/>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Camelia DANĂ</a:t>
                      </a:r>
                      <a:r>
                        <a:rPr lang="ro-RO" sz="600" dirty="0">
                          <a:latin typeface="Times New Roman"/>
                          <a:ea typeface="Calibri"/>
                          <a:cs typeface="Times New Roman"/>
                        </a:rPr>
                        <a:t> C.N.”Frații Buzești”, </a:t>
                      </a:r>
                      <a:r>
                        <a:rPr lang="ro-RO" sz="600" dirty="0" smtClean="0">
                          <a:latin typeface="Times New Roman"/>
                          <a:ea typeface="Calibri"/>
                          <a:cs typeface="Times New Roman"/>
                        </a:rPr>
                        <a:t>Craiova</a:t>
                      </a: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Alina CIUCĂ</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a:t>
                      </a:r>
                      <a:r>
                        <a:rPr lang="it-IT" sz="600" dirty="0">
                          <a:latin typeface="Times New Roman"/>
                          <a:ea typeface="Calibri"/>
                          <a:cs typeface="Times New Roman"/>
                        </a:rPr>
                        <a:t>“Sf. Dumitru”, </a:t>
                      </a:r>
                      <a:r>
                        <a:rPr lang="ro-RO" sz="600" dirty="0">
                          <a:latin typeface="Times New Roman"/>
                          <a:ea typeface="Calibri"/>
                          <a:cs typeface="Times New Roman"/>
                        </a:rPr>
                        <a:t>Craiova</a:t>
                      </a:r>
                      <a:endParaRPr lang="en-GB" sz="600" dirty="0">
                        <a:latin typeface="Calibri"/>
                        <a:ea typeface="Calibri"/>
                        <a:cs typeface="Times New Roman"/>
                      </a:endParaRPr>
                    </a:p>
                  </a:txBody>
                  <a:tcPr marL="37835" marR="378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G2</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a:latin typeface="Times New Roman"/>
                        <a:ea typeface="Calibri"/>
                        <a:cs typeface="Times New Roman"/>
                      </a:endParaRPr>
                    </a:p>
                    <a:p>
                      <a:pPr algn="ctr">
                        <a:lnSpc>
                          <a:spcPct val="115000"/>
                        </a:lnSpc>
                        <a:spcAft>
                          <a:spcPts val="0"/>
                        </a:spcAft>
                      </a:pPr>
                      <a:r>
                        <a:rPr lang="ro-RO" sz="600">
                          <a:latin typeface="Times New Roman"/>
                          <a:ea typeface="Calibri"/>
                          <a:cs typeface="Times New Roman"/>
                        </a:rPr>
                        <a:t>C.N.”Frații Buzești”, Liceul de Artă ”Marin Sorescu”, Liceul Tehnologic de Transporturi Auto,  Liceul Agricol Malu Mare,  </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Şcoala Gimnazială </a:t>
                      </a:r>
                      <a:r>
                        <a:rPr lang="it-IT" sz="600">
                          <a:latin typeface="Times New Roman"/>
                          <a:ea typeface="Calibri"/>
                          <a:cs typeface="Times New Roman"/>
                        </a:rPr>
                        <a:t>“Sf. Dumitru”</a:t>
                      </a:r>
                      <a:r>
                        <a:rPr lang="ro-RO" sz="600">
                          <a:latin typeface="Times New Roman"/>
                          <a:ea typeface="Calibri"/>
                          <a:cs typeface="Times New Roman"/>
                        </a:rPr>
                        <a:t>, Şcoala Gimnazială „Gh. Bibescu”,  Şcoala Gimnazială  „Lascăr Catargiu”, Şcoala Gimnazială ”Anton Pann”, Şcoala Gimnazială Particulară “Ethos” Craiova, Şcoala Gimnazială  Bucovăț, Şcoala Gimnazială Ișalnița, Şcoala Gimnazială Ghindeni, Şcoala Gimnazială  Teasc, Şcoala Gimnazială  Bratovoești, Şcoala Gimnazială Rojiște, Şcoala Gimnazială Vârvoru de Jos</a:t>
                      </a:r>
                      <a:endParaRPr lang="en-GB" sz="600">
                        <a:latin typeface="Calibri"/>
                        <a:ea typeface="Calibri"/>
                        <a:cs typeface="Times New Roman"/>
                      </a:endParaRPr>
                    </a:p>
                  </a:txBody>
                  <a:tcPr marL="37835" marR="378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Liceul </a:t>
                      </a:r>
                      <a:r>
                        <a:rPr lang="ro-RO" sz="600" b="1" dirty="0">
                          <a:latin typeface="Times New Roman"/>
                          <a:ea typeface="Calibri"/>
                          <a:cs typeface="Times New Roman"/>
                        </a:rPr>
                        <a:t>de Artă </a:t>
                      </a: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a:t>
                      </a:r>
                      <a:r>
                        <a:rPr lang="ro-RO" sz="600" b="1" dirty="0">
                          <a:latin typeface="Times New Roman"/>
                          <a:ea typeface="Calibri"/>
                          <a:cs typeface="Times New Roman"/>
                        </a:rPr>
                        <a:t>Marin Sorescu”, Craiova</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smtClean="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Teasc</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7202">
                <a:tc>
                  <a:txBody>
                    <a:bodyPr/>
                    <a:lstStyle/>
                    <a:p>
                      <a:pPr algn="ctr">
                        <a:lnSpc>
                          <a:spcPct val="115000"/>
                        </a:lnSpc>
                        <a:spcAft>
                          <a:spcPts val="0"/>
                        </a:spcAft>
                      </a:pPr>
                      <a:r>
                        <a:rPr lang="ro-RO" sz="600">
                          <a:latin typeface="Times New Roman"/>
                          <a:ea typeface="Calibri"/>
                          <a:cs typeface="Times New Roman"/>
                        </a:rPr>
                        <a:t>Prof. </a:t>
                      </a:r>
                      <a:r>
                        <a:rPr lang="ro-RO" sz="600" b="1">
                          <a:latin typeface="Times New Roman"/>
                          <a:ea typeface="Calibri"/>
                          <a:cs typeface="Times New Roman"/>
                        </a:rPr>
                        <a:t>Ionuţ IVĂNESCU</a:t>
                      </a:r>
                      <a:r>
                        <a:rPr lang="ro-RO" sz="600">
                          <a:latin typeface="Times New Roman"/>
                          <a:ea typeface="Calibri"/>
                          <a:cs typeface="Times New Roman"/>
                        </a:rPr>
                        <a:t> </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C.N.P.”Ștefan Velovan”, Craiova </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Prof. </a:t>
                      </a:r>
                      <a:r>
                        <a:rPr lang="ro-RO" sz="600" b="1">
                          <a:latin typeface="Times New Roman"/>
                          <a:ea typeface="Calibri"/>
                          <a:cs typeface="Times New Roman"/>
                        </a:rPr>
                        <a:t>Felician PREDA</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Şcoala Gimnazială ”Gheorghe Ţiţeica, Craiova</a:t>
                      </a:r>
                      <a:endParaRPr lang="en-GB" sz="600">
                        <a:latin typeface="Calibri"/>
                        <a:ea typeface="Calibri"/>
                        <a:cs typeface="Times New Roman"/>
                      </a:endParaRPr>
                    </a:p>
                  </a:txBody>
                  <a:tcPr marL="37835" marR="378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G3</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600">
                          <a:latin typeface="Times New Roman"/>
                          <a:ea typeface="Calibri"/>
                          <a:cs typeface="Times New Roman"/>
                        </a:rPr>
                        <a:t>C.N.”Nicolae Titulescu”, C.N.”Ștefan Velovan”, Liceul Teoretic ”Tudor Arghezi”, Şcoala Gimnazială ”Gheorghe Ţiţeica”, Şcoala Gimnazială”Traian”, Şcoala Gimnazială “Sf. Gheorghe”, Şcoala Gimnazială ”Ion Tuculescu”, Şcoala Gimnazială Pielești, Şcoala Gimnazială  Robăneștii de Jos, Şcoala Gimnazială  Dragotești, Şcoala Gimnazială Teslui, Şcoala Gimnazială Breasta.</a:t>
                      </a:r>
                      <a:endParaRPr lang="en-GB" sz="600">
                        <a:latin typeface="Calibri"/>
                        <a:ea typeface="Calibri"/>
                        <a:cs typeface="Times New Roman"/>
                      </a:endParaRPr>
                    </a:p>
                  </a:txBody>
                  <a:tcPr marL="37835" marR="378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”Ion Tuculescu”, Craiova</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Pielești</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3247">
                <a:tc>
                  <a:txBody>
                    <a:bodyPr/>
                    <a:lstStyle/>
                    <a:p>
                      <a:pPr algn="ctr">
                        <a:lnSpc>
                          <a:spcPct val="115000"/>
                        </a:lnSpc>
                        <a:spcAft>
                          <a:spcPts val="0"/>
                        </a:spcAft>
                      </a:pPr>
                      <a:endParaRPr lang="ro-RO" sz="600" dirty="0">
                        <a:solidFill>
                          <a:srgbClr val="FF0000"/>
                        </a:solidFill>
                        <a:latin typeface="Times New Roman"/>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Raluca </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 MITRAN</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”Mihai Eminescu”,  </a:t>
                      </a:r>
                      <a:r>
                        <a:rPr lang="ro-RO" sz="600" dirty="0" smtClean="0">
                          <a:latin typeface="Times New Roman"/>
                          <a:ea typeface="Calibri"/>
                          <a:cs typeface="Times New Roman"/>
                        </a:rPr>
                        <a:t>Craiova</a:t>
                      </a: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Monica MATEI</a:t>
                      </a:r>
                      <a:r>
                        <a:rPr lang="ro-RO" sz="600" dirty="0">
                          <a:latin typeface="Times New Roman"/>
                          <a:ea typeface="Calibri"/>
                          <a:cs typeface="Times New Roman"/>
                        </a:rPr>
                        <a:t> </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„Mircea Eliade”, Craiova</a:t>
                      </a:r>
                      <a:endParaRPr lang="en-GB" sz="600" dirty="0">
                        <a:latin typeface="Calibri"/>
                        <a:ea typeface="Calibri"/>
                        <a:cs typeface="Times New Roman"/>
                      </a:endParaRPr>
                    </a:p>
                  </a:txBody>
                  <a:tcPr marL="37835" marR="378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G4</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600">
                          <a:latin typeface="Times New Roman"/>
                          <a:ea typeface="Calibri"/>
                          <a:cs typeface="Times New Roman"/>
                        </a:rPr>
                        <a:t>Şcoala Gimnazială  ”Mihai Eminescu”, Liceul  ”Traian Vuia”, Liceul Teoretic ”Henri Coandă”, Liceul Tehnologic”Matei Basarab”, Liceul Agricol Cârcea,  Şcoala Gimnazială ”Mircea Eliade”, Şcoala Gimnazială “Nicolae Romanescu”, Şcoala Gimnazială  Beloț, Şcoala Gimnazială  Coșoveni, Şcoala Gimnazială  "Nica Barbu Locusteanu" Leu, Şcoala Gimnazială Carpen, Şcoala Gimnazială Botoșești Paia, Şcoala Gimnazială Seaca de Pădure, Şcoala Gimnazială  Brabova, Şcoala Gimnazială  Gogoșu, Şcoala Gimnazială Predești, Şcoala Gimnazială Pleșoi, Şcoala Gimnazială Grecești, Şcoala Gimnazială  Cernătești.</a:t>
                      </a:r>
                      <a:endParaRPr lang="en-GB" sz="600">
                        <a:latin typeface="Calibri"/>
                        <a:ea typeface="Calibri"/>
                        <a:cs typeface="Times New Roman"/>
                      </a:endParaRPr>
                    </a:p>
                  </a:txBody>
                  <a:tcPr marL="37835" marR="378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”Mircea Eliade”,</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Craiova</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Cernătești</a:t>
                      </a:r>
                      <a:endParaRPr lang="en-GB" sz="600" dirty="0">
                        <a:latin typeface="Calibri"/>
                        <a:ea typeface="Calibri"/>
                        <a:cs typeface="Times New Roman"/>
                      </a:endParaRPr>
                    </a:p>
                  </a:txBody>
                  <a:tcPr marL="37835" marR="378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571474" y="428604"/>
          <a:ext cx="8072493" cy="6072230"/>
        </p:xfrm>
        <a:graphic>
          <a:graphicData uri="http://schemas.openxmlformats.org/drawingml/2006/table">
            <a:tbl>
              <a:tblPr/>
              <a:tblGrid>
                <a:gridCol w="1101709"/>
                <a:gridCol w="777242"/>
                <a:gridCol w="3077686"/>
                <a:gridCol w="676507"/>
                <a:gridCol w="915087"/>
                <a:gridCol w="676507"/>
                <a:gridCol w="847755"/>
              </a:tblGrid>
              <a:tr h="1270932">
                <a:tc>
                  <a:txBody>
                    <a:bodyPr/>
                    <a:lstStyle/>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Marian FIRICEL</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“C-tin Gerota”, </a:t>
                      </a:r>
                      <a:r>
                        <a:rPr lang="ro-RO" sz="600" dirty="0" smtClean="0">
                          <a:latin typeface="Times New Roman"/>
                          <a:ea typeface="Calibri"/>
                          <a:cs typeface="Times New Roman"/>
                        </a:rPr>
                        <a:t>Calafat</a:t>
                      </a:r>
                    </a:p>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Pătru STANȚĂ</a:t>
                      </a:r>
                      <a:r>
                        <a:rPr lang="ro-RO" sz="600" dirty="0">
                          <a:latin typeface="Times New Roman"/>
                          <a:ea typeface="Calibri"/>
                          <a:cs typeface="Times New Roman"/>
                        </a:rPr>
                        <a:t> </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Desa </a:t>
                      </a:r>
                      <a:endParaRPr lang="en-GB" sz="600" dirty="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G8</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o-RO" sz="600">
                          <a:latin typeface="Times New Roman"/>
                          <a:ea typeface="Calibri"/>
                          <a:cs typeface="Times New Roman"/>
                        </a:rPr>
                        <a:t>     Şcoala Gimnazială  “ Gheorghe Brăescu”, Calafat, Şcoala Gimnazială  “C-tin Gerota”, Calafat, Liceul Teoretic Independența Calafat, Şcoala Gimnazială  Desa, Şcoala Gimnazială  Piscu Vechi, Şcoala Gimnazială  Ghidici, Şcoala Gimnazială  Rast, Şcoala Gimnazială  Seaca de Câmp, Şcoala Gimnazială  Nr.1 Moțăței, Liceul Teoretic "George St. Marincu"</a:t>
                      </a:r>
                      <a:r>
                        <a:rPr lang="ro-RO" sz="700">
                          <a:latin typeface="Times New Roman"/>
                          <a:ea typeface="Calibri"/>
                          <a:cs typeface="Times New Roman"/>
                        </a:rPr>
                        <a:t> </a:t>
                      </a:r>
                      <a:r>
                        <a:rPr lang="ro-RO" sz="600">
                          <a:latin typeface="Times New Roman"/>
                          <a:ea typeface="Calibri"/>
                          <a:cs typeface="Times New Roman"/>
                        </a:rPr>
                        <a:t>Poiana Mare, Şcoala Gimnazială  Ciupercenii Noi, Şcoala Gimnazială  Maglavit,  Liceul Teoretic” Gh. Magheru”  Cetate</a:t>
                      </a:r>
                      <a:endParaRPr lang="en-GB" sz="60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“C-tin Gerota”, Calafat</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a:t>
                      </a:r>
                      <a:r>
                        <a:rPr lang="ro-RO" sz="600" b="1" dirty="0" smtClean="0">
                          <a:latin typeface="Times New Roman"/>
                          <a:ea typeface="Calibri"/>
                          <a:cs typeface="Times New Roman"/>
                        </a:rPr>
                        <a:t>Piscu </a:t>
                      </a:r>
                      <a:r>
                        <a:rPr lang="ro-RO" sz="600" b="1" dirty="0">
                          <a:latin typeface="Times New Roman"/>
                          <a:ea typeface="Calibri"/>
                          <a:cs typeface="Times New Roman"/>
                        </a:rPr>
                        <a:t>Vechi</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8220">
                <a:tc>
                  <a:txBody>
                    <a:bodyPr/>
                    <a:lstStyle/>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Renata TĂTARU</a:t>
                      </a:r>
                      <a:r>
                        <a:rPr lang="ro-RO" sz="600" dirty="0">
                          <a:latin typeface="Times New Roman"/>
                          <a:ea typeface="Calibri"/>
                          <a:cs typeface="Times New Roman"/>
                        </a:rPr>
                        <a:t> </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Radovan </a:t>
                      </a: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Mihaela CIOPLEA</a:t>
                      </a:r>
                      <a:r>
                        <a:rPr lang="ro-RO" sz="600" dirty="0">
                          <a:latin typeface="Times New Roman"/>
                          <a:ea typeface="Calibri"/>
                          <a:cs typeface="Times New Roman"/>
                        </a:rPr>
                        <a:t> </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Liceul Teoretic ”Mihai Viteazul”, Băilești</a:t>
                      </a:r>
                      <a:endParaRPr lang="en-GB" sz="600" dirty="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G9</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a:latin typeface="Times New Roman"/>
                        <a:ea typeface="Calibri"/>
                        <a:cs typeface="Times New Roman"/>
                      </a:endParaRPr>
                    </a:p>
                    <a:p>
                      <a:pPr algn="ctr">
                        <a:lnSpc>
                          <a:spcPct val="115000"/>
                        </a:lnSpc>
                        <a:spcAft>
                          <a:spcPts val="0"/>
                        </a:spcAft>
                      </a:pPr>
                      <a:r>
                        <a:rPr lang="ro-RO" sz="600">
                          <a:latin typeface="Times New Roman"/>
                          <a:ea typeface="Calibri"/>
                          <a:cs typeface="Times New Roman"/>
                        </a:rPr>
                        <a:t>Şcoala Gimnazială  nr. 1 Băilești, Şcoala Gimnazială "Amza Pellea" Băilești, Şcoala Gimnazială  nr. 3 Băilești, Şcoala Gimnazială  nr.5  "AV. P. IVANOVICI",  Liceul Teoretic ”Mihai Viteazul” Băilești, Şcoala Gimnazială Bistreț, Şcoala Gimnazială Negoi, Şcoala Gimnazială Catane, Şcoala Gimnazială Urzicuța, Şcoala Gimnazială Afumați, Şcoala Gimnazială Siliștea Crucii, Şcoala Gimnazială Cioroiași, Şcoala Gimnazială Giubega, Şcoala Gimnazială Galiciuica, Şcoala Gimnazială Perișor, Şcoala Gimnazială Galicea Mare, Şcoala Gimnazială Radovan, Şcoala Gimnazială Întorsura, Liceul Tehnologic Plenița,  Şcoala Gimnazială Sălcuța, Şcoala Gimnazială Vârtop, Şcoala Gimnazială Caraula, Şcoala Gimnazială Orodel, Şcoala Gimnazială Vela, Şcoala Gimnazială Izvoare, Şcoala Gimnazială Unirea, Şcoala Gimnazială Verbița.</a:t>
                      </a:r>
                      <a:endParaRPr lang="en-GB" sz="60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nr. 3 Băilești</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Şcoala </a:t>
                      </a:r>
                      <a:r>
                        <a:rPr lang="ro-RO" sz="600" b="1" dirty="0">
                          <a:latin typeface="Times New Roman"/>
                          <a:ea typeface="Calibri"/>
                          <a:cs typeface="Times New Roman"/>
                        </a:rPr>
                        <a:t>Gimnazială Urzicuța</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2146">
                <a:tc>
                  <a:txBody>
                    <a:bodyPr/>
                    <a:lstStyle/>
                    <a:p>
                      <a:pPr algn="ctr">
                        <a:lnSpc>
                          <a:spcPct val="115000"/>
                        </a:lnSpc>
                        <a:spcAft>
                          <a:spcPts val="0"/>
                        </a:spcAft>
                      </a:pPr>
                      <a:endParaRPr lang="ro-RO" sz="600">
                        <a:solidFill>
                          <a:srgbClr val="FF0000"/>
                        </a:solidFill>
                        <a:latin typeface="Times New Roman"/>
                        <a:ea typeface="Calibri"/>
                        <a:cs typeface="Times New Roman"/>
                      </a:endParaRPr>
                    </a:p>
                    <a:p>
                      <a:pPr algn="ctr">
                        <a:lnSpc>
                          <a:spcPct val="115000"/>
                        </a:lnSpc>
                        <a:spcAft>
                          <a:spcPts val="0"/>
                        </a:spcAft>
                      </a:pPr>
                      <a:r>
                        <a:rPr lang="ro-RO" sz="600">
                          <a:latin typeface="Times New Roman"/>
                          <a:ea typeface="Calibri"/>
                          <a:cs typeface="Times New Roman"/>
                        </a:rPr>
                        <a:t>Prof.  </a:t>
                      </a:r>
                      <a:r>
                        <a:rPr lang="ro-RO" sz="600" b="1">
                          <a:latin typeface="Times New Roman"/>
                          <a:ea typeface="Calibri"/>
                          <a:cs typeface="Times New Roman"/>
                        </a:rPr>
                        <a:t>Luminiţa POPESCU</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C.N.”Carol I”, Craiova</a:t>
                      </a:r>
                      <a:r>
                        <a:rPr lang="ro-RO" sz="600">
                          <a:solidFill>
                            <a:srgbClr val="FF0000"/>
                          </a:solidFill>
                          <a:latin typeface="Times New Roman"/>
                          <a:ea typeface="Calibri"/>
                          <a:cs typeface="Times New Roman"/>
                        </a:rPr>
                        <a:t> </a:t>
                      </a:r>
                      <a:endParaRPr lang="en-GB" sz="600">
                        <a:latin typeface="Calibri"/>
                        <a:ea typeface="Calibri"/>
                        <a:cs typeface="Times New Roman"/>
                      </a:endParaRPr>
                    </a:p>
                    <a:p>
                      <a:pPr algn="ctr">
                        <a:lnSpc>
                          <a:spcPct val="115000"/>
                        </a:lnSpc>
                        <a:spcAft>
                          <a:spcPts val="0"/>
                        </a:spcAft>
                      </a:pPr>
                      <a:r>
                        <a:rPr lang="ro-RO" sz="600">
                          <a:solidFill>
                            <a:srgbClr val="FF0000"/>
                          </a:solidFill>
                          <a:latin typeface="Times New Roman"/>
                          <a:ea typeface="Calibri"/>
                          <a:cs typeface="Times New Roman"/>
                        </a:rPr>
                        <a:t> </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Prof. </a:t>
                      </a:r>
                      <a:r>
                        <a:rPr lang="ro-RO" sz="600" b="1">
                          <a:latin typeface="Times New Roman"/>
                          <a:ea typeface="Calibri"/>
                          <a:cs typeface="Times New Roman"/>
                        </a:rPr>
                        <a:t>Sorin BÎRSAN</a:t>
                      </a:r>
                      <a:r>
                        <a:rPr lang="ro-RO" sz="600">
                          <a:latin typeface="Times New Roman"/>
                          <a:ea typeface="Calibri"/>
                          <a:cs typeface="Times New Roman"/>
                        </a:rPr>
                        <a:t> </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Liceul „Charles Laugier”,</a:t>
                      </a:r>
                      <a:endParaRPr lang="en-GB" sz="600">
                        <a:latin typeface="Calibri"/>
                        <a:ea typeface="Calibri"/>
                        <a:cs typeface="Times New Roman"/>
                      </a:endParaRPr>
                    </a:p>
                    <a:p>
                      <a:pPr algn="ctr">
                        <a:lnSpc>
                          <a:spcPct val="115000"/>
                        </a:lnSpc>
                        <a:spcAft>
                          <a:spcPts val="0"/>
                        </a:spcAft>
                      </a:pPr>
                      <a:r>
                        <a:rPr lang="ro-RO" sz="600">
                          <a:latin typeface="Times New Roman"/>
                          <a:ea typeface="Calibri"/>
                          <a:cs typeface="Times New Roman"/>
                        </a:rPr>
                        <a:t> Craiova</a:t>
                      </a:r>
                      <a:endParaRPr lang="en-GB" sz="60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L1</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600">
                          <a:latin typeface="Times New Roman"/>
                          <a:ea typeface="Calibri"/>
                          <a:cs typeface="Times New Roman"/>
                        </a:rPr>
                        <a:t>C.N.”Carol I”, Colegiul Naţional ”Elena Cuza”, Liceul  ”Traian Vuia”, Liceul Teoretic ”Tudor Arghezi”, Liceul „Charles Laugier”,  C.T.I.A.,  Colegiul Tehnic "Costin D. Nenitescu", Liceul Tehnologic de Transporturi Auto, Liceul Teoretic Bechet, Liceul Teoretic Amărăștii de Jos, Liceul  Tehnologic ”Petre Baniță” Călărași, Liceul Teoretic” Gh. Magheru”  Cetate, Liceul Tehnologic Auto (Traian Demetrescu), Liceul Teoretic” C-tin Brâncoveanu” Dăbuleni.</a:t>
                      </a:r>
                      <a:endParaRPr lang="en-GB" sz="60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Liceul </a:t>
                      </a:r>
                      <a:r>
                        <a:rPr lang="ro-RO" sz="600" b="1" dirty="0">
                          <a:latin typeface="Times New Roman"/>
                          <a:ea typeface="Calibri"/>
                          <a:cs typeface="Times New Roman"/>
                        </a:rPr>
                        <a:t>Teoretic ”Tudor Arghezi”, Craiova</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Liceul </a:t>
                      </a:r>
                      <a:r>
                        <a:rPr lang="ro-RO" sz="600" b="1" dirty="0">
                          <a:latin typeface="Times New Roman"/>
                          <a:ea typeface="Calibri"/>
                          <a:cs typeface="Times New Roman"/>
                        </a:rPr>
                        <a:t>Teoretic Bechet</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0932">
                <a:tc>
                  <a:txBody>
                    <a:bodyPr/>
                    <a:lstStyle/>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Simona VLADIMIRESCU</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C.N. ” Ștefan Velovan”, </a:t>
                      </a:r>
                      <a:r>
                        <a:rPr lang="ro-RO" sz="600" dirty="0" smtClean="0">
                          <a:latin typeface="Times New Roman"/>
                          <a:ea typeface="Calibri"/>
                          <a:cs typeface="Times New Roman"/>
                        </a:rPr>
                        <a:t>Craiova</a:t>
                      </a:r>
                    </a:p>
                    <a:p>
                      <a:pPr algn="ctr">
                        <a:lnSpc>
                          <a:spcPct val="115000"/>
                        </a:lnSpc>
                        <a:spcAft>
                          <a:spcPts val="0"/>
                        </a:spcAft>
                      </a:pP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Daniel Alexandru ION</a:t>
                      </a:r>
                      <a:endParaRPr lang="en-GB" sz="6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C.N. Militar „Tudor Vladimirescu”, Craiova</a:t>
                      </a:r>
                      <a:endParaRPr lang="en-GB" sz="600" dirty="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L2</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600">
                          <a:latin typeface="Times New Roman"/>
                          <a:ea typeface="Calibri"/>
                          <a:cs typeface="Times New Roman"/>
                        </a:rPr>
                        <a:t>C. N. ”Frații Buzești”, C.N. Militar „Tudor Vladimirescu”, Colegiul Naţional Economic ” Gh. Chițu”, C.N. ” Ștefan Velovan”, Colegiul  ”Ștefan Odobleja”, , Liceul Teologic Adventist, Liceul Agricol Cârcea, Liceul Tehnologic ”Alexandru Macedonski” Melinești, Liceul Teoretic ”Mihai Viteazul” Băilești, Liceul Tehnologic  "Stefan Anghel" Băilești, , </a:t>
                      </a:r>
                      <a:endParaRPr lang="en-GB" sz="600">
                        <a:latin typeface="Calibri"/>
                        <a:ea typeface="Calibri"/>
                        <a:cs typeface="Times New Roman"/>
                      </a:endParaRPr>
                    </a:p>
                  </a:txBody>
                  <a:tcPr marL="39559" marR="395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Colegiul </a:t>
                      </a:r>
                      <a:r>
                        <a:rPr lang="ro-RO" sz="600" b="1" dirty="0">
                          <a:latin typeface="Times New Roman"/>
                          <a:ea typeface="Calibri"/>
                          <a:cs typeface="Times New Roman"/>
                        </a:rPr>
                        <a:t>Naţional Economic ” Gh. Chițu”, Craiova</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6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Liceul  </a:t>
                      </a:r>
                      <a:r>
                        <a:rPr lang="ro-RO" sz="600" b="1" dirty="0">
                          <a:latin typeface="Times New Roman"/>
                          <a:ea typeface="Calibri"/>
                          <a:cs typeface="Times New Roman"/>
                        </a:rPr>
                        <a:t>”Ștefan Odobleja”, Craiova</a:t>
                      </a:r>
                      <a:endParaRPr lang="en-GB" sz="600" dirty="0">
                        <a:latin typeface="Calibri"/>
                        <a:ea typeface="Calibri"/>
                        <a:cs typeface="Times New Roman"/>
                      </a:endParaRPr>
                    </a:p>
                  </a:txBody>
                  <a:tcPr marL="39559" marR="395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85722" y="642918"/>
          <a:ext cx="8429682" cy="5786479"/>
        </p:xfrm>
        <a:graphic>
          <a:graphicData uri="http://schemas.openxmlformats.org/drawingml/2006/table">
            <a:tbl>
              <a:tblPr/>
              <a:tblGrid>
                <a:gridCol w="1150457"/>
                <a:gridCol w="811632"/>
                <a:gridCol w="3213867"/>
                <a:gridCol w="706441"/>
                <a:gridCol w="955579"/>
                <a:gridCol w="706441"/>
                <a:gridCol w="885265"/>
              </a:tblGrid>
              <a:tr h="1964172">
                <a:tc>
                  <a:txBody>
                    <a:bodyPr/>
                    <a:lstStyle/>
                    <a:p>
                      <a:pPr algn="ctr">
                        <a:lnSpc>
                          <a:spcPct val="115000"/>
                        </a:lnSpc>
                        <a:spcAft>
                          <a:spcPts val="0"/>
                        </a:spcAft>
                      </a:pPr>
                      <a:endParaRPr lang="ro-RO" sz="600" dirty="0">
                        <a:solidFill>
                          <a:srgbClr val="FF0000"/>
                        </a:solidFill>
                        <a:latin typeface="Times New Roman"/>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Viorica PÎRVU</a:t>
                      </a:r>
                      <a:r>
                        <a:rPr lang="ro-RO" sz="600" dirty="0">
                          <a:latin typeface="Times New Roman"/>
                          <a:ea typeface="Calibri"/>
                          <a:cs typeface="Times New Roman"/>
                        </a:rPr>
                        <a:t> </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Gimnaziala</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Ostroveni </a:t>
                      </a: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Iulian STĂNICĂ</a:t>
                      </a:r>
                      <a:r>
                        <a:rPr lang="ro-RO" sz="600" dirty="0">
                          <a:latin typeface="Times New Roman"/>
                          <a:ea typeface="Calibri"/>
                          <a:cs typeface="Times New Roman"/>
                        </a:rPr>
                        <a:t> </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Apele Vii</a:t>
                      </a:r>
                      <a:endParaRPr lang="en-GB" sz="700" dirty="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G5</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a:latin typeface="Times New Roman"/>
                        <a:ea typeface="Calibri"/>
                        <a:cs typeface="Times New Roman"/>
                      </a:endParaRPr>
                    </a:p>
                    <a:p>
                      <a:pPr algn="ctr">
                        <a:lnSpc>
                          <a:spcPct val="115000"/>
                        </a:lnSpc>
                        <a:spcAft>
                          <a:spcPts val="0"/>
                        </a:spcAft>
                      </a:pPr>
                      <a:r>
                        <a:rPr lang="ro-RO" sz="600">
                          <a:latin typeface="Times New Roman"/>
                          <a:ea typeface="Calibri"/>
                          <a:cs typeface="Times New Roman"/>
                        </a:rPr>
                        <a:t>Liceul Teoretic ” C-tin Brâncoveanu” Dăbuleni, Liceul Teoretic Bechet, Liceul Tehnologic ”Petre Baniță” Călărași, Şcoala Gimnazială  Nr.1 Dăbuleni, Şcoala Gimnazială  Ostroveni, Şcoala Gimnazială  Sadova, Şcoala Gimnazială  Damian-Sadova, Şcoala Gimnazială Dobrești, Şcola Profesională Daneți, Şcoala Gimnazială Nr.1 Mîrșani,  Şcoala Gimnazială Dioști, Şcoala Gimnazială  Castranova, Şcoala Gimnazială  Apele Vii, Şcoala Gimnazială  Celaru, Şcoala Gimnazială  Dobrotești, Liceul Teoretic Amărăștii de Jos, Şcoala Gimnazială  Amărăștii de Sus.</a:t>
                      </a:r>
                      <a:endParaRPr lang="en-GB" sz="70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Şcoala </a:t>
                      </a:r>
                      <a:r>
                        <a:rPr lang="ro-RO" sz="700" b="1" dirty="0">
                          <a:latin typeface="Times New Roman"/>
                          <a:ea typeface="Calibri"/>
                          <a:cs typeface="Times New Roman"/>
                        </a:rPr>
                        <a:t>Gimnazială  Nr.1 Dăbuleni</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Şcoala </a:t>
                      </a:r>
                      <a:r>
                        <a:rPr lang="ro-RO" sz="700" b="1" dirty="0">
                          <a:latin typeface="Times New Roman"/>
                          <a:ea typeface="Calibri"/>
                          <a:cs typeface="Times New Roman"/>
                        </a:rPr>
                        <a:t>Gimnazială Dobrești</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8135">
                <a:tc>
                  <a:txBody>
                    <a:bodyPr/>
                    <a:lstStyle/>
                    <a:p>
                      <a:pPr algn="ctr">
                        <a:lnSpc>
                          <a:spcPct val="115000"/>
                        </a:lnSpc>
                        <a:spcAft>
                          <a:spcPts val="0"/>
                        </a:spcAft>
                      </a:pPr>
                      <a:r>
                        <a:rPr lang="ro-RO" sz="600" b="1" dirty="0">
                          <a:latin typeface="Times New Roman"/>
                          <a:ea typeface="Calibri"/>
                          <a:cs typeface="Times New Roman"/>
                        </a:rPr>
                        <a:t>Prof. Gheorghe BURDUȘEL</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a:t>
                      </a:r>
                      <a:r>
                        <a:rPr lang="ro-RO" sz="600" dirty="0" smtClean="0">
                          <a:latin typeface="Times New Roman"/>
                          <a:ea typeface="Calibri"/>
                          <a:cs typeface="Times New Roman"/>
                        </a:rPr>
                        <a:t>Filiași</a:t>
                      </a: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Teodora VOINEA</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Filiași</a:t>
                      </a:r>
                      <a:endParaRPr lang="en-GB" sz="700" dirty="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G6</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600">
                          <a:latin typeface="Times New Roman"/>
                          <a:ea typeface="Calibri"/>
                          <a:cs typeface="Times New Roman"/>
                        </a:rPr>
                        <a:t>Şcoala Gimnazială  Filiași, Şcoala Gimnazială  Fratoștița, Liceul Tehnologic ”Dimitrie Filișanu” Filiași, Şcoala Gimnazială  Secu, Şcoala Gimnazială  Argetoaia, Şcoala Gimnazială  Scaiești,  Şcoala Gimnazială  Braloștița, Şcoala Gimnazială  Brădești, Şcoala Gimnazială  Almăj, Şcoala Gimnazială Coțofenii din Față, Şcoala Gimnazială  Coțofenii din Dos, Şcoala Gimnazială  Goiești, Şcoala Gimnazială  Fărcaș, Şcoala Gimnazială Tălpaș, Liceul Tehnologic ”Alexandru Macedonski” Melinești</a:t>
                      </a:r>
                      <a:endParaRPr lang="en-GB" sz="70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Şcoala </a:t>
                      </a:r>
                      <a:r>
                        <a:rPr lang="ro-RO" sz="700" b="1" dirty="0">
                          <a:latin typeface="Times New Roman"/>
                          <a:ea typeface="Calibri"/>
                          <a:cs typeface="Times New Roman"/>
                        </a:rPr>
                        <a:t>Gimnazială  Filiași</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Şcoala </a:t>
                      </a:r>
                      <a:r>
                        <a:rPr lang="ro-RO" sz="700" b="1" dirty="0">
                          <a:latin typeface="Times New Roman"/>
                          <a:ea typeface="Calibri"/>
                          <a:cs typeface="Times New Roman"/>
                        </a:rPr>
                        <a:t>Gimnazială  Argetoaia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4172">
                <a:tc>
                  <a:txBody>
                    <a:bodyPr/>
                    <a:lstStyle/>
                    <a:p>
                      <a:pPr algn="ctr">
                        <a:lnSpc>
                          <a:spcPct val="115000"/>
                        </a:lnSpc>
                        <a:spcAft>
                          <a:spcPts val="0"/>
                        </a:spcAft>
                      </a:pPr>
                      <a:endParaRPr lang="ro-RO" sz="600" dirty="0">
                        <a:solidFill>
                          <a:srgbClr val="FF0000"/>
                        </a:solidFill>
                        <a:latin typeface="Times New Roman"/>
                        <a:ea typeface="Calibri"/>
                        <a:cs typeface="Times New Roman"/>
                      </a:endParaRPr>
                    </a:p>
                    <a:p>
                      <a:pPr algn="ctr">
                        <a:lnSpc>
                          <a:spcPct val="115000"/>
                        </a:lnSpc>
                        <a:spcAft>
                          <a:spcPts val="0"/>
                        </a:spcAft>
                      </a:pPr>
                      <a:r>
                        <a:rPr lang="ro-RO" sz="600" dirty="0">
                          <a:solidFill>
                            <a:srgbClr val="FF0000"/>
                          </a:solidFill>
                          <a:latin typeface="Times New Roman"/>
                          <a:ea typeface="Calibri"/>
                          <a:cs typeface="Times New Roman"/>
                        </a:rPr>
                        <a:t> </a:t>
                      </a:r>
                      <a:r>
                        <a:rPr lang="ro-RO" sz="600" dirty="0">
                          <a:latin typeface="Times New Roman"/>
                          <a:ea typeface="Calibri"/>
                          <a:cs typeface="Times New Roman"/>
                        </a:rPr>
                        <a:t>Prof. </a:t>
                      </a:r>
                      <a:r>
                        <a:rPr lang="ro-RO" sz="600" b="1" dirty="0">
                          <a:latin typeface="Times New Roman"/>
                          <a:ea typeface="Calibri"/>
                          <a:cs typeface="Times New Roman"/>
                        </a:rPr>
                        <a:t>Sorina TUDOR </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Şcoala Gimnazială </a:t>
                      </a:r>
                      <a:r>
                        <a:rPr lang="ro-RO" sz="600" dirty="0" smtClean="0">
                          <a:latin typeface="Times New Roman"/>
                          <a:ea typeface="Calibri"/>
                          <a:cs typeface="Times New Roman"/>
                        </a:rPr>
                        <a:t>Segarcea</a:t>
                      </a: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Roxana VASILE</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C.N.”Elena Cuza”, Craiova</a:t>
                      </a:r>
                      <a:endParaRPr lang="en-GB" sz="700" dirty="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G7</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a:latin typeface="Times New Roman"/>
                        <a:ea typeface="Calibri"/>
                        <a:cs typeface="Times New Roman"/>
                      </a:endParaRPr>
                    </a:p>
                    <a:p>
                      <a:pPr algn="ctr">
                        <a:lnSpc>
                          <a:spcPct val="115000"/>
                        </a:lnSpc>
                        <a:spcAft>
                          <a:spcPts val="0"/>
                        </a:spcAft>
                      </a:pPr>
                      <a:r>
                        <a:rPr lang="ro-RO" sz="600">
                          <a:latin typeface="Times New Roman"/>
                          <a:ea typeface="Calibri"/>
                          <a:cs typeface="Times New Roman"/>
                        </a:rPr>
                        <a:t>C.N.”Elena Cuza”, Şcoala Gimnazială “Nicolae Bălcescu”, Liceul Tehnologic ”Horia Vintilă” Segarcea, Şcoala Gimnazială  Segarcea, Şcoala Gimnazială  Calopăr, Şcoala Gimnazială Drănic, Şcoala Gimnazială  Gângiova, Şcoala Gimnazială  Goicea, Şcoala Gimnazială Cârna, Şcoala Gimnazială  Cerăt, Şcoala Gimnazială  Lipovu, Şcoala Gimnazială Giurgița, Şcoala Gimnazială  Gighera, Şcoala Gimnazială Măceșu de Sus, Şcoala Gimnazială  Măceșu de Jos, Şcoala Gimnazială Valea Stanciului, Liceul Teoretic ”Adrian Păunescu” Bârca.</a:t>
                      </a:r>
                      <a:endParaRPr lang="en-GB" sz="70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Şcoala </a:t>
                      </a:r>
                      <a:r>
                        <a:rPr lang="ro-RO" sz="700" b="1" dirty="0">
                          <a:latin typeface="Times New Roman"/>
                          <a:ea typeface="Calibri"/>
                          <a:cs typeface="Times New Roman"/>
                        </a:rPr>
                        <a:t>Gimnazială “Nicolae Bălcescu” Craiova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700" dirty="0">
                        <a:latin typeface="Calibri"/>
                        <a:ea typeface="Calibri"/>
                        <a:cs typeface="Times New Roman"/>
                      </a:endParaRPr>
                    </a:p>
                    <a:p>
                      <a:pPr algn="ctr">
                        <a:lnSpc>
                          <a:spcPct val="115000"/>
                        </a:lnSpc>
                        <a:spcAft>
                          <a:spcPts val="0"/>
                        </a:spcAft>
                      </a:pPr>
                      <a:r>
                        <a:rPr lang="ro-RO" sz="600" b="1" dirty="0" smtClean="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Şcoala </a:t>
                      </a:r>
                      <a:r>
                        <a:rPr lang="ro-RO" sz="700" b="1" dirty="0">
                          <a:latin typeface="Times New Roman"/>
                          <a:ea typeface="Calibri"/>
                          <a:cs typeface="Times New Roman"/>
                        </a:rPr>
                        <a:t>Gimnazială  Segarcea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500034" y="285728"/>
            <a:ext cx="8143932" cy="1692771"/>
          </a:xfrm>
          <a:prstGeom prst="rect">
            <a:avLst/>
          </a:prstGeom>
        </p:spPr>
        <p:txBody>
          <a:bodyPr wrap="square">
            <a:spAutoFit/>
          </a:bodyPr>
          <a:lstStyle/>
          <a:p>
            <a:pPr marL="457200" indent="-457200" algn="ctr">
              <a:buAutoNum type="arabicPeriod"/>
            </a:pPr>
            <a:r>
              <a:rPr lang="ro-RO" sz="2400" b="1" dirty="0" smtClean="0"/>
              <a:t>ANALIZA </a:t>
            </a:r>
            <a:r>
              <a:rPr lang="ro-RO" sz="2400" b="1" dirty="0" smtClean="0"/>
              <a:t>PROCESULUI EDUCAŢIONAL, PENTRU DISCIPLINA MATEMATICĂ LA NIVELUL JUDEŢULUI </a:t>
            </a:r>
            <a:r>
              <a:rPr lang="en-US" sz="2400" b="1" dirty="0" smtClean="0"/>
              <a:t>DOLJ</a:t>
            </a:r>
            <a:r>
              <a:rPr lang="ro-RO" sz="2400" b="1" dirty="0" smtClean="0"/>
              <a:t>, </a:t>
            </a:r>
            <a:endParaRPr lang="en-US" sz="2400" b="1" dirty="0" smtClean="0"/>
          </a:p>
          <a:p>
            <a:pPr marL="457200" indent="-457200" algn="ctr"/>
            <a:r>
              <a:rPr lang="ro-RO" sz="2400" b="1" dirty="0" smtClean="0"/>
              <a:t>PENTRU ANUL ŞCOLAR</a:t>
            </a:r>
            <a:r>
              <a:rPr lang="en-US" sz="2400" b="1" dirty="0" smtClean="0"/>
              <a:t> </a:t>
            </a:r>
            <a:r>
              <a:rPr lang="ro-RO" sz="2400" b="1" dirty="0" smtClean="0"/>
              <a:t> 2018 - 2019</a:t>
            </a:r>
            <a:r>
              <a:rPr lang="ro-RO" sz="1400" dirty="0" smtClean="0"/>
              <a:t/>
            </a:r>
            <a:br>
              <a:rPr lang="ro-RO" sz="1400" dirty="0" smtClean="0"/>
            </a:br>
            <a:r>
              <a:rPr lang="ro-RO" sz="1400" dirty="0" smtClean="0"/>
              <a:t/>
            </a:r>
            <a:br>
              <a:rPr lang="ro-RO" sz="1400" dirty="0" smtClean="0"/>
            </a:br>
            <a:endParaRPr lang="en-US" dirty="0"/>
          </a:p>
        </p:txBody>
      </p:sp>
      <p:sp>
        <p:nvSpPr>
          <p:cNvPr id="3" name="Dreptunghi 2"/>
          <p:cNvSpPr/>
          <p:nvPr/>
        </p:nvSpPr>
        <p:spPr>
          <a:xfrm>
            <a:off x="357158" y="2000240"/>
            <a:ext cx="5615063" cy="461665"/>
          </a:xfrm>
          <a:prstGeom prst="rect">
            <a:avLst/>
          </a:prstGeom>
        </p:spPr>
        <p:txBody>
          <a:bodyPr wrap="none">
            <a:spAutoFit/>
          </a:bodyPr>
          <a:lstStyle/>
          <a:p>
            <a:r>
              <a:rPr lang="en-US" sz="2400" b="1" dirty="0" smtClean="0"/>
              <a:t>A.  EVALUAREA NAŢIONALĂ CLASA  a VIII-a</a:t>
            </a:r>
            <a:endParaRPr lang="ro-RO" sz="2400" b="1" dirty="0"/>
          </a:p>
        </p:txBody>
      </p:sp>
      <p:sp>
        <p:nvSpPr>
          <p:cNvPr id="1026" name="Rectangle 2"/>
          <p:cNvSpPr>
            <a:spLocks noChangeArrowheads="1"/>
          </p:cNvSpPr>
          <p:nvPr/>
        </p:nvSpPr>
        <p:spPr bwMode="auto">
          <a:xfrm>
            <a:off x="214282" y="2714620"/>
            <a:ext cx="8501122"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La clasa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 VIII a</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au fost </a:t>
            </a:r>
            <a:r>
              <a:rPr kumimoji="0" lang="ro-RO"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4952 </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elevi înscriși, au participat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4518 (disciplina matematic</a:t>
            </a:r>
            <a:r>
              <a:rPr kumimoji="0" lang="ro-RO"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ă 4579</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adică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91,23%</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disciplina matematic</a:t>
            </a:r>
            <a:r>
              <a:rPr kumimoji="0" lang="ro-RO"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ă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92,46%</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endParaRPr lang="en-US" sz="2400" dirty="0" smtClean="0">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Procentul elevilor care au avut media peste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5,00</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 fost de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55,07%</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disciplina matematic</a:t>
            </a:r>
            <a:r>
              <a:rPr kumimoji="0" lang="ro-RO"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ă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43,26%</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spre deosebire de anul anterior </a:t>
            </a:r>
            <a:r>
              <a:rPr kumimoji="0" lang="ro-RO"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î</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 care media peste 5,00 a fost de </a:t>
            </a:r>
            <a:r>
              <a:rPr kumimoji="0" lang="it-IT"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40,90%</a:t>
            </a:r>
            <a:r>
              <a:rPr kumimoji="0" lang="it-IT"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42910" y="1428736"/>
          <a:ext cx="7929618" cy="4071968"/>
        </p:xfrm>
        <a:graphic>
          <a:graphicData uri="http://schemas.openxmlformats.org/drawingml/2006/table">
            <a:tbl>
              <a:tblPr/>
              <a:tblGrid>
                <a:gridCol w="1082211"/>
                <a:gridCol w="763486"/>
                <a:gridCol w="3023214"/>
                <a:gridCol w="664533"/>
                <a:gridCol w="898891"/>
                <a:gridCol w="664533"/>
                <a:gridCol w="832750"/>
              </a:tblGrid>
              <a:tr h="2035984">
                <a:tc>
                  <a:txBody>
                    <a:bodyPr/>
                    <a:lstStyle/>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Corina IONESCU</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C.N. Militar „Tudor Vladimirescu”, Craiova </a:t>
                      </a: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Mihai CĂLUGĂRU</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C.N.”Nicolae Titulescu”, Craiova</a:t>
                      </a:r>
                      <a:endParaRPr lang="en-GB" sz="700" dirty="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L3</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600">
                          <a:latin typeface="Times New Roman"/>
                          <a:ea typeface="Calibri"/>
                          <a:cs typeface="Times New Roman"/>
                        </a:rPr>
                        <a:t>C.N.”Nicolae Titulescu”, Colegiul Tehnic Energetic, Liceul Tehnologic ”G. Bibescu ”, Liceul Tehnologic </a:t>
                      </a:r>
                      <a:r>
                        <a:rPr lang="en-US" sz="600">
                          <a:latin typeface="Times New Roman"/>
                          <a:ea typeface="Calibri"/>
                          <a:cs typeface="Times New Roman"/>
                        </a:rPr>
                        <a:t>Transporturi C</a:t>
                      </a:r>
                      <a:r>
                        <a:rPr lang="ro-RO" sz="600">
                          <a:latin typeface="Times New Roman"/>
                          <a:ea typeface="Calibri"/>
                          <a:cs typeface="Times New Roman"/>
                        </a:rPr>
                        <a:t>ăi Ferate,  C.T.A.M.” C-tin Brâncuși”, Liceul Tehnologic </a:t>
                      </a:r>
                      <a:r>
                        <a:rPr lang="en-US" sz="600">
                          <a:latin typeface="Times New Roman"/>
                          <a:ea typeface="Calibri"/>
                          <a:cs typeface="Times New Roman"/>
                        </a:rPr>
                        <a:t>Transporturi C</a:t>
                      </a:r>
                      <a:r>
                        <a:rPr lang="ro-RO" sz="600">
                          <a:latin typeface="Times New Roman"/>
                          <a:ea typeface="Calibri"/>
                          <a:cs typeface="Times New Roman"/>
                        </a:rPr>
                        <a:t>ăi Ferate , , Liceul Teoretic „Independența” Calafat, C.T.” Ștefan Milcu” Calafat, Liceul Tehnologic Malu Mare, Liceul Tehnologic "Constantin Nicolaescu-Plopsor" Plenița, </a:t>
                      </a:r>
                      <a:endParaRPr lang="en-GB" sz="70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C.T.A.M</a:t>
                      </a:r>
                      <a:r>
                        <a:rPr lang="ro-RO" sz="600" b="1" dirty="0">
                          <a:latin typeface="Times New Roman"/>
                          <a:ea typeface="Calibri"/>
                          <a:cs typeface="Times New Roman"/>
                        </a:rPr>
                        <a:t>.” C-tin Brâncuși”, Craiova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Liceul </a:t>
                      </a:r>
                      <a:r>
                        <a:rPr lang="ro-RO" sz="700" b="1" dirty="0">
                          <a:latin typeface="Times New Roman"/>
                          <a:ea typeface="Calibri"/>
                          <a:cs typeface="Times New Roman"/>
                        </a:rPr>
                        <a:t>Tehnologic "Constantin Nicolaescu-Plopsor" Plenița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35984">
                <a:tc>
                  <a:txBody>
                    <a:bodyPr/>
                    <a:lstStyle/>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Mihaela MIREA</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Liceul Teoretic </a:t>
                      </a:r>
                      <a:r>
                        <a:rPr lang="en-US" sz="600" dirty="0">
                          <a:latin typeface="Times New Roman"/>
                          <a:ea typeface="Calibri"/>
                          <a:cs typeface="Times New Roman"/>
                        </a:rPr>
                        <a:t>“Voltaire”</a:t>
                      </a:r>
                      <a:r>
                        <a:rPr lang="ro-RO" sz="600" dirty="0">
                          <a:latin typeface="Times New Roman"/>
                          <a:ea typeface="Calibri"/>
                          <a:cs typeface="Times New Roman"/>
                        </a:rPr>
                        <a:t>, </a:t>
                      </a:r>
                      <a:r>
                        <a:rPr lang="ro-RO" sz="600" dirty="0" smtClean="0">
                          <a:latin typeface="Times New Roman"/>
                          <a:ea typeface="Calibri"/>
                          <a:cs typeface="Times New Roman"/>
                        </a:rPr>
                        <a:t>Craiova</a:t>
                      </a: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ro-RO" sz="600" dirty="0" smtClean="0">
                        <a:latin typeface="Times New Roman"/>
                        <a:ea typeface="Calibri"/>
                        <a:cs typeface="Times New Roman"/>
                      </a:endParaRPr>
                    </a:p>
                    <a:p>
                      <a:pPr algn="ctr">
                        <a:lnSpc>
                          <a:spcPct val="115000"/>
                        </a:lnSpc>
                        <a:spcAft>
                          <a:spcPts val="0"/>
                        </a:spcAft>
                      </a:pP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Prof. </a:t>
                      </a:r>
                      <a:r>
                        <a:rPr lang="ro-RO" sz="600" b="1" dirty="0">
                          <a:latin typeface="Times New Roman"/>
                          <a:ea typeface="Calibri"/>
                          <a:cs typeface="Times New Roman"/>
                        </a:rPr>
                        <a:t>Iuliana GHEORGHE</a:t>
                      </a:r>
                      <a:endParaRPr lang="en-GB" sz="700" dirty="0">
                        <a:latin typeface="Calibri"/>
                        <a:ea typeface="Calibri"/>
                        <a:cs typeface="Times New Roman"/>
                      </a:endParaRPr>
                    </a:p>
                    <a:p>
                      <a:pPr algn="ctr">
                        <a:lnSpc>
                          <a:spcPct val="115000"/>
                        </a:lnSpc>
                        <a:spcAft>
                          <a:spcPts val="0"/>
                        </a:spcAft>
                      </a:pPr>
                      <a:r>
                        <a:rPr lang="ro-RO" sz="600" dirty="0">
                          <a:latin typeface="Times New Roman"/>
                          <a:ea typeface="Calibri"/>
                          <a:cs typeface="Times New Roman"/>
                        </a:rPr>
                        <a:t>Liceul Tehnologic  ”Dimitrie Filișanu” Filiași </a:t>
                      </a:r>
                      <a:endParaRPr lang="en-GB" sz="700" dirty="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L4</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o-RO" sz="600">
                          <a:latin typeface="Times New Roman"/>
                          <a:ea typeface="Calibri"/>
                          <a:cs typeface="Times New Roman"/>
                        </a:rPr>
                        <a:t>Liceul Teoretic </a:t>
                      </a:r>
                      <a:r>
                        <a:rPr lang="en-US" sz="600">
                          <a:latin typeface="Times New Roman"/>
                          <a:ea typeface="Calibri"/>
                          <a:cs typeface="Times New Roman"/>
                        </a:rPr>
                        <a:t>“Voltaire”,</a:t>
                      </a:r>
                      <a:r>
                        <a:rPr lang="ro-RO" sz="600">
                          <a:latin typeface="Times New Roman"/>
                          <a:ea typeface="Calibri"/>
                          <a:cs typeface="Times New Roman"/>
                        </a:rPr>
                        <a:t> Liceul Teoretic Henri Coandă”, Liceul ”Matei Basarab” , Liceul de Artă ”Marin Sorescu”, Liceul Tehnologic  ”Dimitrie Filișanu” Filiași , Liceul Tehnologic ”Horia Vintilă” Segarcea, L.P.S.”PetracheTrișcu”, Liceul Teoretic "Adrian Păunescu" Bârca, Centrul Bethowen, Liceul Teoretic "George St. Marincu" Poiana Mare,, , Seminarul Teologic Liceal Ortodox.</a:t>
                      </a:r>
                      <a:endParaRPr lang="en-GB" sz="700">
                        <a:latin typeface="Calibri"/>
                        <a:ea typeface="Calibri"/>
                        <a:cs typeface="Times New Roman"/>
                      </a:endParaRPr>
                    </a:p>
                  </a:txBody>
                  <a:tcPr marL="41156" marR="411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26.10.2019</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Liceul </a:t>
                      </a:r>
                      <a:r>
                        <a:rPr lang="ro-RO" sz="700" b="1" dirty="0">
                          <a:latin typeface="Times New Roman"/>
                          <a:ea typeface="Calibri"/>
                          <a:cs typeface="Times New Roman"/>
                        </a:rPr>
                        <a:t>Teoretic ”Henri Coandă”, Craiova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endParaRPr lang="ro-RO" sz="600" b="1" dirty="0" smtClean="0">
                        <a:latin typeface="Times New Roman"/>
                        <a:ea typeface="Calibri"/>
                        <a:cs typeface="Times New Roman"/>
                      </a:endParaRPr>
                    </a:p>
                    <a:p>
                      <a:pPr algn="ctr">
                        <a:lnSpc>
                          <a:spcPct val="115000"/>
                        </a:lnSpc>
                        <a:spcAft>
                          <a:spcPts val="0"/>
                        </a:spcAft>
                      </a:pPr>
                      <a:r>
                        <a:rPr lang="ro-RO" sz="600" b="1" dirty="0" smtClean="0">
                          <a:latin typeface="Times New Roman"/>
                          <a:ea typeface="Calibri"/>
                          <a:cs typeface="Times New Roman"/>
                        </a:rPr>
                        <a:t>14.03.2020</a:t>
                      </a:r>
                      <a:endParaRPr lang="en-GB" sz="700" dirty="0">
                        <a:latin typeface="Calibri"/>
                        <a:ea typeface="Calibri"/>
                        <a:cs typeface="Times New Roman"/>
                      </a:endParaRPr>
                    </a:p>
                    <a:p>
                      <a:pPr algn="ctr">
                        <a:lnSpc>
                          <a:spcPct val="115000"/>
                        </a:lnSpc>
                        <a:spcAft>
                          <a:spcPts val="0"/>
                        </a:spcAft>
                      </a:pPr>
                      <a:r>
                        <a:rPr lang="ro-RO" sz="600" b="1" dirty="0">
                          <a:latin typeface="Times New Roman"/>
                          <a:ea typeface="Calibri"/>
                          <a:cs typeface="Times New Roman"/>
                        </a:rPr>
                        <a:t>9,30</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endParaRPr lang="ro-RO" sz="700" b="1" dirty="0" smtClean="0">
                        <a:latin typeface="Times New Roman"/>
                        <a:ea typeface="Calibri"/>
                        <a:cs typeface="Times New Roman"/>
                      </a:endParaRPr>
                    </a:p>
                    <a:p>
                      <a:pPr algn="ctr">
                        <a:lnSpc>
                          <a:spcPct val="115000"/>
                        </a:lnSpc>
                        <a:spcAft>
                          <a:spcPts val="0"/>
                        </a:spcAft>
                      </a:pPr>
                      <a:r>
                        <a:rPr lang="ro-RO" sz="700" b="1" dirty="0" smtClean="0">
                          <a:latin typeface="Times New Roman"/>
                          <a:ea typeface="Calibri"/>
                          <a:cs typeface="Times New Roman"/>
                        </a:rPr>
                        <a:t>Liceul </a:t>
                      </a:r>
                      <a:r>
                        <a:rPr lang="ro-RO" sz="700" b="1" dirty="0">
                          <a:latin typeface="Times New Roman"/>
                          <a:ea typeface="Calibri"/>
                          <a:cs typeface="Times New Roman"/>
                        </a:rPr>
                        <a:t>Tehnologic ”Horia Vintilă” Segarcea</a:t>
                      </a:r>
                      <a:endParaRPr lang="en-GB" sz="700" dirty="0">
                        <a:latin typeface="Calibri"/>
                        <a:ea typeface="Calibri"/>
                        <a:cs typeface="Times New Roman"/>
                      </a:endParaRPr>
                    </a:p>
                  </a:txBody>
                  <a:tcPr marL="41156" marR="411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3600" dirty="0" smtClean="0"/>
              <a:t>STRUCTURA ANULUI ȘCOLAR 2019-2020</a:t>
            </a:r>
            <a:endParaRPr lang="en-GB" sz="3600" dirty="0"/>
          </a:p>
        </p:txBody>
      </p:sp>
      <p:sp>
        <p:nvSpPr>
          <p:cNvPr id="3" name="Content Placeholder 2"/>
          <p:cNvSpPr>
            <a:spLocks noGrp="1"/>
          </p:cNvSpPr>
          <p:nvPr>
            <p:ph idx="1"/>
          </p:nvPr>
        </p:nvSpPr>
        <p:spPr/>
        <p:txBody>
          <a:bodyPr>
            <a:normAutofit fontScale="70000" lnSpcReduction="20000"/>
          </a:bodyPr>
          <a:lstStyle/>
          <a:p>
            <a:r>
              <a:rPr lang="en-GB" dirty="0" smtClean="0"/>
              <a:t>ART. 1 </a:t>
            </a:r>
          </a:p>
          <a:p>
            <a:r>
              <a:rPr lang="en-GB" dirty="0" smtClean="0"/>
              <a:t>(1) </a:t>
            </a:r>
            <a:r>
              <a:rPr lang="en-GB" dirty="0" err="1" smtClean="0"/>
              <a:t>Anul</a:t>
            </a:r>
            <a:r>
              <a:rPr lang="en-GB" dirty="0" smtClean="0"/>
              <a:t> </a:t>
            </a:r>
            <a:r>
              <a:rPr lang="en-GB" dirty="0" err="1" smtClean="0"/>
              <a:t>şcolar</a:t>
            </a:r>
            <a:r>
              <a:rPr lang="en-GB" dirty="0" smtClean="0"/>
              <a:t> 2019 - 2020 </a:t>
            </a:r>
            <a:r>
              <a:rPr lang="en-GB" dirty="0" err="1" smtClean="0"/>
              <a:t>începe</a:t>
            </a:r>
            <a:r>
              <a:rPr lang="en-GB" dirty="0" smtClean="0"/>
              <a:t> la data de 1 </a:t>
            </a:r>
            <a:r>
              <a:rPr lang="en-GB" dirty="0" err="1" smtClean="0"/>
              <a:t>septembrie</a:t>
            </a:r>
            <a:r>
              <a:rPr lang="en-GB" dirty="0" smtClean="0"/>
              <a:t> 2019, se </a:t>
            </a:r>
            <a:r>
              <a:rPr lang="en-GB" dirty="0" err="1" smtClean="0"/>
              <a:t>încheie</a:t>
            </a:r>
            <a:r>
              <a:rPr lang="en-GB" dirty="0" smtClean="0"/>
              <a:t> la data de 31 august 2020 </a:t>
            </a:r>
            <a:r>
              <a:rPr lang="en-GB" dirty="0" err="1" smtClean="0"/>
              <a:t>şi</a:t>
            </a:r>
            <a:r>
              <a:rPr lang="en-GB" dirty="0" smtClean="0"/>
              <a:t> are 35 de </a:t>
            </a:r>
            <a:r>
              <a:rPr lang="en-GB" dirty="0" err="1" smtClean="0"/>
              <a:t>săptămâni</a:t>
            </a:r>
            <a:r>
              <a:rPr lang="en-GB" dirty="0" smtClean="0"/>
              <a:t> de </a:t>
            </a:r>
            <a:r>
              <a:rPr lang="en-GB" dirty="0" err="1" smtClean="0"/>
              <a:t>cursuri</a:t>
            </a:r>
            <a:r>
              <a:rPr lang="en-GB" dirty="0" smtClean="0"/>
              <a:t>. </a:t>
            </a:r>
            <a:r>
              <a:rPr lang="en-GB" dirty="0" err="1" smtClean="0"/>
              <a:t>Cursurile</a:t>
            </a:r>
            <a:r>
              <a:rPr lang="en-GB" dirty="0" smtClean="0"/>
              <a:t> </a:t>
            </a:r>
            <a:r>
              <a:rPr lang="en-GB" dirty="0" err="1" smtClean="0"/>
              <a:t>anului</a:t>
            </a:r>
            <a:r>
              <a:rPr lang="en-GB" dirty="0" smtClean="0"/>
              <a:t> </a:t>
            </a:r>
            <a:r>
              <a:rPr lang="en-GB" dirty="0" err="1" smtClean="0"/>
              <a:t>şcolar</a:t>
            </a:r>
            <a:r>
              <a:rPr lang="en-GB" dirty="0" smtClean="0"/>
              <a:t> 2019 - 2020 </a:t>
            </a:r>
            <a:r>
              <a:rPr lang="en-GB" dirty="0" err="1" smtClean="0"/>
              <a:t>încep</a:t>
            </a:r>
            <a:r>
              <a:rPr lang="en-GB" dirty="0" smtClean="0"/>
              <a:t> la data de 9 </a:t>
            </a:r>
            <a:r>
              <a:rPr lang="en-GB" dirty="0" err="1" smtClean="0"/>
              <a:t>septembrie</a:t>
            </a:r>
            <a:r>
              <a:rPr lang="en-GB" dirty="0" smtClean="0"/>
              <a:t> 2019. </a:t>
            </a:r>
          </a:p>
          <a:p>
            <a:r>
              <a:rPr lang="en-GB" dirty="0" smtClean="0"/>
              <a:t>(2) </a:t>
            </a:r>
            <a:r>
              <a:rPr lang="en-GB" dirty="0" err="1" smtClean="0"/>
              <a:t>Prin</a:t>
            </a:r>
            <a:r>
              <a:rPr lang="en-GB" dirty="0" smtClean="0"/>
              <a:t> </a:t>
            </a:r>
            <a:r>
              <a:rPr lang="en-GB" dirty="0" err="1" smtClean="0"/>
              <a:t>excepţie</a:t>
            </a:r>
            <a:r>
              <a:rPr lang="en-GB" dirty="0" smtClean="0"/>
              <a:t> de la </a:t>
            </a:r>
            <a:r>
              <a:rPr lang="en-GB" dirty="0" err="1" smtClean="0"/>
              <a:t>prevederile</a:t>
            </a:r>
            <a:r>
              <a:rPr lang="en-GB" dirty="0" smtClean="0"/>
              <a:t> </a:t>
            </a:r>
            <a:r>
              <a:rPr lang="en-GB" dirty="0" err="1" smtClean="0"/>
              <a:t>alin</a:t>
            </a:r>
            <a:r>
              <a:rPr lang="en-GB" dirty="0" smtClean="0"/>
              <a:t>. (1) se </a:t>
            </a:r>
            <a:r>
              <a:rPr lang="en-GB" dirty="0" err="1" smtClean="0"/>
              <a:t>stabilesc</a:t>
            </a:r>
            <a:r>
              <a:rPr lang="en-GB" dirty="0" smtClean="0"/>
              <a:t> </a:t>
            </a:r>
            <a:r>
              <a:rPr lang="en-GB" dirty="0" err="1" smtClean="0"/>
              <a:t>următoarele</a:t>
            </a:r>
            <a:r>
              <a:rPr lang="en-GB" dirty="0" smtClean="0"/>
              <a:t>: </a:t>
            </a:r>
          </a:p>
          <a:p>
            <a:r>
              <a:rPr lang="en-GB" dirty="0" smtClean="0"/>
              <a:t>a) </a:t>
            </a:r>
            <a:r>
              <a:rPr lang="en-GB" b="1" dirty="0" err="1" smtClean="0"/>
              <a:t>pentru</a:t>
            </a:r>
            <a:r>
              <a:rPr lang="en-GB" b="1" dirty="0" smtClean="0"/>
              <a:t> </a:t>
            </a:r>
            <a:r>
              <a:rPr lang="en-GB" b="1" dirty="0" err="1" smtClean="0"/>
              <a:t>clasele</a:t>
            </a:r>
            <a:r>
              <a:rPr lang="en-GB" b="1" dirty="0" smtClean="0"/>
              <a:t> a XII-a </a:t>
            </a:r>
            <a:r>
              <a:rPr lang="en-GB" b="1" dirty="0" err="1" smtClean="0"/>
              <a:t>zi</a:t>
            </a:r>
            <a:r>
              <a:rPr lang="en-GB" b="1" dirty="0" smtClean="0"/>
              <a:t>, a XIII-a </a:t>
            </a:r>
            <a:r>
              <a:rPr lang="en-GB" b="1" dirty="0" err="1" smtClean="0"/>
              <a:t>seral</a:t>
            </a:r>
            <a:r>
              <a:rPr lang="en-GB" b="1" dirty="0" smtClean="0"/>
              <a:t> </a:t>
            </a:r>
            <a:r>
              <a:rPr lang="en-GB" b="1" dirty="0" err="1" smtClean="0"/>
              <a:t>şi</a:t>
            </a:r>
            <a:r>
              <a:rPr lang="en-GB" b="1" dirty="0" smtClean="0"/>
              <a:t> </a:t>
            </a:r>
            <a:r>
              <a:rPr lang="en-GB" b="1" dirty="0" err="1" smtClean="0"/>
              <a:t>frecvenţă</a:t>
            </a:r>
            <a:r>
              <a:rPr lang="en-GB" b="1" dirty="0" smtClean="0"/>
              <a:t> </a:t>
            </a:r>
            <a:r>
              <a:rPr lang="en-GB" b="1" dirty="0" err="1" smtClean="0"/>
              <a:t>redusă</a:t>
            </a:r>
            <a:r>
              <a:rPr lang="en-GB" dirty="0" smtClean="0"/>
              <a:t>, </a:t>
            </a:r>
            <a:r>
              <a:rPr lang="en-GB" dirty="0" err="1" smtClean="0"/>
              <a:t>anul</a:t>
            </a:r>
            <a:r>
              <a:rPr lang="en-GB" dirty="0" smtClean="0"/>
              <a:t> </a:t>
            </a:r>
            <a:r>
              <a:rPr lang="en-GB" dirty="0" err="1" smtClean="0"/>
              <a:t>şcolar</a:t>
            </a:r>
            <a:r>
              <a:rPr lang="en-GB" dirty="0" smtClean="0"/>
              <a:t> are 33 de </a:t>
            </a:r>
            <a:r>
              <a:rPr lang="en-GB" dirty="0" err="1" smtClean="0"/>
              <a:t>săptămâni</a:t>
            </a:r>
            <a:r>
              <a:rPr lang="en-GB" dirty="0" smtClean="0"/>
              <a:t> de </a:t>
            </a:r>
            <a:r>
              <a:rPr lang="en-GB" dirty="0" err="1" smtClean="0"/>
              <a:t>cursuri</a:t>
            </a:r>
            <a:r>
              <a:rPr lang="en-GB" dirty="0" smtClean="0"/>
              <a:t> </a:t>
            </a:r>
            <a:r>
              <a:rPr lang="en-GB" dirty="0" err="1" smtClean="0"/>
              <a:t>şi</a:t>
            </a:r>
            <a:r>
              <a:rPr lang="en-GB" dirty="0" smtClean="0"/>
              <a:t> se </a:t>
            </a:r>
            <a:r>
              <a:rPr lang="en-GB" dirty="0" err="1" smtClean="0"/>
              <a:t>încheie</a:t>
            </a:r>
            <a:r>
              <a:rPr lang="en-GB" dirty="0" smtClean="0"/>
              <a:t> la data de </a:t>
            </a:r>
            <a:r>
              <a:rPr lang="en-GB" b="1" dirty="0" smtClean="0"/>
              <a:t>29 </a:t>
            </a:r>
            <a:r>
              <a:rPr lang="en-GB" b="1" dirty="0" err="1" smtClean="0"/>
              <a:t>mai</a:t>
            </a:r>
            <a:r>
              <a:rPr lang="en-GB" b="1" dirty="0" smtClean="0"/>
              <a:t> 2020; </a:t>
            </a:r>
          </a:p>
          <a:p>
            <a:r>
              <a:rPr lang="en-GB" dirty="0" smtClean="0"/>
              <a:t>b) </a:t>
            </a:r>
            <a:r>
              <a:rPr lang="en-GB" b="1" dirty="0" err="1" smtClean="0"/>
              <a:t>pentru</a:t>
            </a:r>
            <a:r>
              <a:rPr lang="en-GB" b="1" dirty="0" smtClean="0"/>
              <a:t> </a:t>
            </a:r>
            <a:r>
              <a:rPr lang="en-GB" b="1" dirty="0" err="1" smtClean="0"/>
              <a:t>clasa</a:t>
            </a:r>
            <a:r>
              <a:rPr lang="en-GB" b="1" dirty="0" smtClean="0"/>
              <a:t> a VIII-a</a:t>
            </a:r>
            <a:r>
              <a:rPr lang="en-GB" dirty="0" smtClean="0"/>
              <a:t>, </a:t>
            </a:r>
            <a:r>
              <a:rPr lang="en-GB" dirty="0" err="1" smtClean="0"/>
              <a:t>anul</a:t>
            </a:r>
            <a:r>
              <a:rPr lang="en-GB" dirty="0" smtClean="0"/>
              <a:t> </a:t>
            </a:r>
            <a:r>
              <a:rPr lang="en-GB" dirty="0" err="1" smtClean="0"/>
              <a:t>şcolar</a:t>
            </a:r>
            <a:r>
              <a:rPr lang="en-GB" dirty="0" smtClean="0"/>
              <a:t> are 34 de </a:t>
            </a:r>
            <a:r>
              <a:rPr lang="en-GB" dirty="0" err="1" smtClean="0"/>
              <a:t>săptămâni</a:t>
            </a:r>
            <a:r>
              <a:rPr lang="en-GB" dirty="0" smtClean="0"/>
              <a:t> de </a:t>
            </a:r>
            <a:r>
              <a:rPr lang="en-GB" dirty="0" err="1" smtClean="0"/>
              <a:t>cursuri</a:t>
            </a:r>
            <a:r>
              <a:rPr lang="en-GB" dirty="0" smtClean="0"/>
              <a:t> </a:t>
            </a:r>
            <a:r>
              <a:rPr lang="en-GB" dirty="0" err="1" smtClean="0"/>
              <a:t>şi</a:t>
            </a:r>
            <a:r>
              <a:rPr lang="en-GB" dirty="0" smtClean="0"/>
              <a:t> se </a:t>
            </a:r>
            <a:r>
              <a:rPr lang="en-GB" dirty="0" err="1" smtClean="0"/>
              <a:t>încheie</a:t>
            </a:r>
            <a:r>
              <a:rPr lang="en-GB" dirty="0" smtClean="0"/>
              <a:t> la data de </a:t>
            </a:r>
            <a:r>
              <a:rPr lang="en-GB" b="1" dirty="0" smtClean="0"/>
              <a:t>5 </a:t>
            </a:r>
            <a:r>
              <a:rPr lang="en-GB" b="1" dirty="0" err="1" smtClean="0"/>
              <a:t>iunie</a:t>
            </a:r>
            <a:r>
              <a:rPr lang="en-GB" b="1" dirty="0" smtClean="0"/>
              <a:t> 2020</a:t>
            </a:r>
            <a:r>
              <a:rPr lang="en-GB" dirty="0" smtClean="0"/>
              <a:t>; </a:t>
            </a:r>
          </a:p>
          <a:p>
            <a:r>
              <a:rPr lang="en-GB" dirty="0" smtClean="0"/>
              <a:t>c</a:t>
            </a:r>
            <a:r>
              <a:rPr lang="en-GB" b="1" dirty="0" smtClean="0"/>
              <a:t>) </a:t>
            </a:r>
            <a:r>
              <a:rPr lang="en-GB" b="1" dirty="0" err="1" smtClean="0"/>
              <a:t>pentru</a:t>
            </a:r>
            <a:r>
              <a:rPr lang="en-GB" b="1" dirty="0" smtClean="0"/>
              <a:t> </a:t>
            </a:r>
            <a:r>
              <a:rPr lang="en-GB" b="1" dirty="0" err="1" smtClean="0"/>
              <a:t>clasele</a:t>
            </a:r>
            <a:r>
              <a:rPr lang="en-GB" b="1" dirty="0" smtClean="0"/>
              <a:t> din </a:t>
            </a:r>
            <a:r>
              <a:rPr lang="en-GB" b="1" dirty="0" err="1" smtClean="0"/>
              <a:t>învăţământul</a:t>
            </a:r>
            <a:r>
              <a:rPr lang="en-GB" b="1" dirty="0" smtClean="0"/>
              <a:t> </a:t>
            </a:r>
            <a:r>
              <a:rPr lang="en-GB" b="1" dirty="0" err="1" smtClean="0"/>
              <a:t>liceal</a:t>
            </a:r>
            <a:r>
              <a:rPr lang="en-GB" b="1" dirty="0" smtClean="0"/>
              <a:t> - </a:t>
            </a:r>
            <a:r>
              <a:rPr lang="en-GB" b="1" dirty="0" err="1" smtClean="0"/>
              <a:t>filiera</a:t>
            </a:r>
            <a:r>
              <a:rPr lang="en-GB" b="1" dirty="0" smtClean="0"/>
              <a:t> </a:t>
            </a:r>
            <a:r>
              <a:rPr lang="en-GB" b="1" dirty="0" err="1" smtClean="0"/>
              <a:t>tehnologică</a:t>
            </a:r>
            <a:r>
              <a:rPr lang="en-GB" dirty="0" smtClean="0"/>
              <a:t>, cu </a:t>
            </a:r>
            <a:r>
              <a:rPr lang="en-GB" dirty="0" err="1" smtClean="0"/>
              <a:t>excepţia</a:t>
            </a:r>
            <a:r>
              <a:rPr lang="en-GB" dirty="0" smtClean="0"/>
              <a:t> </a:t>
            </a:r>
            <a:r>
              <a:rPr lang="en-GB" dirty="0" err="1" smtClean="0"/>
              <a:t>claselor</a:t>
            </a:r>
            <a:r>
              <a:rPr lang="en-GB" dirty="0" smtClean="0"/>
              <a:t> </a:t>
            </a:r>
            <a:r>
              <a:rPr lang="en-GB" dirty="0" err="1" smtClean="0"/>
              <a:t>prevăzute</a:t>
            </a:r>
            <a:r>
              <a:rPr lang="en-GB" dirty="0" smtClean="0"/>
              <a:t> la </a:t>
            </a:r>
            <a:r>
              <a:rPr lang="en-GB" dirty="0" err="1" smtClean="0"/>
              <a:t>litera</a:t>
            </a:r>
            <a:r>
              <a:rPr lang="en-GB" dirty="0" smtClean="0"/>
              <a:t> a) </a:t>
            </a:r>
            <a:r>
              <a:rPr lang="en-GB" dirty="0" err="1" smtClean="0"/>
              <a:t>şi</a:t>
            </a:r>
            <a:r>
              <a:rPr lang="en-GB" dirty="0" smtClean="0"/>
              <a:t> </a:t>
            </a:r>
            <a:r>
              <a:rPr lang="en-GB" dirty="0" err="1" smtClean="0"/>
              <a:t>pentru</a:t>
            </a:r>
            <a:r>
              <a:rPr lang="en-GB" dirty="0" smtClean="0"/>
              <a:t> </a:t>
            </a:r>
            <a:r>
              <a:rPr lang="en-GB" dirty="0" err="1" smtClean="0"/>
              <a:t>clasele</a:t>
            </a:r>
            <a:r>
              <a:rPr lang="en-GB" dirty="0" smtClean="0"/>
              <a:t> din </a:t>
            </a:r>
            <a:r>
              <a:rPr lang="en-GB" dirty="0" err="1" smtClean="0"/>
              <a:t>învăţământul</a:t>
            </a:r>
            <a:r>
              <a:rPr lang="en-GB" dirty="0" smtClean="0"/>
              <a:t> </a:t>
            </a:r>
            <a:r>
              <a:rPr lang="en-GB" dirty="0" err="1" smtClean="0"/>
              <a:t>profesional</a:t>
            </a:r>
            <a:r>
              <a:rPr lang="en-GB" dirty="0" smtClean="0"/>
              <a:t>, </a:t>
            </a:r>
            <a:r>
              <a:rPr lang="en-GB" dirty="0" err="1" smtClean="0"/>
              <a:t>anul</a:t>
            </a:r>
            <a:r>
              <a:rPr lang="en-GB" dirty="0" smtClean="0"/>
              <a:t> </a:t>
            </a:r>
            <a:r>
              <a:rPr lang="en-GB" dirty="0" err="1" smtClean="0"/>
              <a:t>şcolar</a:t>
            </a:r>
            <a:r>
              <a:rPr lang="en-GB" dirty="0" smtClean="0"/>
              <a:t> are </a:t>
            </a:r>
            <a:r>
              <a:rPr lang="en-GB" b="1" dirty="0" smtClean="0"/>
              <a:t>37 de </a:t>
            </a:r>
            <a:r>
              <a:rPr lang="en-GB" b="1" dirty="0" err="1" smtClean="0"/>
              <a:t>săptămâni</a:t>
            </a:r>
            <a:r>
              <a:rPr lang="en-GB" b="1" dirty="0" smtClean="0"/>
              <a:t> de </a:t>
            </a:r>
            <a:r>
              <a:rPr lang="en-GB" b="1" dirty="0" err="1" smtClean="0"/>
              <a:t>cursuri</a:t>
            </a:r>
            <a:r>
              <a:rPr lang="en-GB" b="1" dirty="0" smtClean="0"/>
              <a:t>. </a:t>
            </a:r>
            <a:endParaRPr lang="en-GB"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ro-RO" sz="3600" dirty="0" smtClean="0"/>
              <a:t>STRUCTURA ANULUI ȘCOLAR 2019-2020</a:t>
            </a:r>
            <a:endParaRPr lang="en-GB" sz="3600" dirty="0"/>
          </a:p>
        </p:txBody>
      </p:sp>
      <p:sp>
        <p:nvSpPr>
          <p:cNvPr id="6" name="Content Placeholder 5"/>
          <p:cNvSpPr>
            <a:spLocks noGrp="1"/>
          </p:cNvSpPr>
          <p:nvPr>
            <p:ph idx="1"/>
          </p:nvPr>
        </p:nvSpPr>
        <p:spPr>
          <a:xfrm>
            <a:off x="457200" y="1214422"/>
            <a:ext cx="8229600" cy="5357850"/>
          </a:xfrm>
        </p:spPr>
        <p:txBody>
          <a:bodyPr>
            <a:normAutofit fontScale="55000" lnSpcReduction="20000"/>
          </a:bodyPr>
          <a:lstStyle/>
          <a:p>
            <a:pPr>
              <a:buNone/>
            </a:pPr>
            <a:r>
              <a:rPr lang="en-GB" sz="3600" dirty="0" smtClean="0"/>
              <a:t>ART. 2 </a:t>
            </a:r>
          </a:p>
          <a:p>
            <a:pPr>
              <a:buNone/>
            </a:pPr>
            <a:r>
              <a:rPr lang="en-GB" sz="3600" dirty="0" err="1" smtClean="0"/>
              <a:t>Anul</a:t>
            </a:r>
            <a:r>
              <a:rPr lang="en-GB" sz="3600" dirty="0" smtClean="0"/>
              <a:t> </a:t>
            </a:r>
            <a:r>
              <a:rPr lang="en-GB" sz="3600" dirty="0" err="1" smtClean="0"/>
              <a:t>şcolar</a:t>
            </a:r>
            <a:r>
              <a:rPr lang="en-GB" sz="3600" dirty="0" smtClean="0"/>
              <a:t> 2019 - 2020 se </a:t>
            </a:r>
            <a:r>
              <a:rPr lang="en-GB" sz="3600" dirty="0" err="1" smtClean="0"/>
              <a:t>structurează</a:t>
            </a:r>
            <a:r>
              <a:rPr lang="en-GB" sz="3600" dirty="0" smtClean="0"/>
              <a:t> </a:t>
            </a:r>
            <a:r>
              <a:rPr lang="en-GB" sz="3600" dirty="0" err="1" smtClean="0"/>
              <a:t>pe</a:t>
            </a:r>
            <a:r>
              <a:rPr lang="en-GB" sz="3600" dirty="0" smtClean="0"/>
              <a:t> </a:t>
            </a:r>
            <a:r>
              <a:rPr lang="en-GB" sz="3600" dirty="0" err="1" smtClean="0"/>
              <a:t>două</a:t>
            </a:r>
            <a:r>
              <a:rPr lang="en-GB" sz="3600" dirty="0" smtClean="0"/>
              <a:t> </a:t>
            </a:r>
            <a:r>
              <a:rPr lang="en-GB" sz="3600" dirty="0" err="1" smtClean="0"/>
              <a:t>semestre</a:t>
            </a:r>
            <a:r>
              <a:rPr lang="en-GB" sz="3600" dirty="0" smtClean="0"/>
              <a:t>, </a:t>
            </a:r>
            <a:r>
              <a:rPr lang="en-GB" sz="3600" dirty="0" err="1" smtClean="0"/>
              <a:t>după</a:t>
            </a:r>
            <a:r>
              <a:rPr lang="en-GB" sz="3600" dirty="0" smtClean="0"/>
              <a:t> cum </a:t>
            </a:r>
            <a:r>
              <a:rPr lang="en-GB" sz="3600" dirty="0" err="1" smtClean="0"/>
              <a:t>urmează</a:t>
            </a:r>
            <a:r>
              <a:rPr lang="en-GB" sz="3600" dirty="0" smtClean="0"/>
              <a:t>: </a:t>
            </a:r>
          </a:p>
          <a:p>
            <a:pPr>
              <a:buNone/>
            </a:pPr>
            <a:r>
              <a:rPr lang="en-GB" sz="3600" b="1" dirty="0" err="1" smtClean="0"/>
              <a:t>Semestrul</a:t>
            </a:r>
            <a:r>
              <a:rPr lang="en-GB" sz="3600" b="1" dirty="0" smtClean="0"/>
              <a:t> I are 15 </a:t>
            </a:r>
            <a:r>
              <a:rPr lang="en-GB" sz="3600" b="1" dirty="0" err="1" smtClean="0"/>
              <a:t>săptămâni</a:t>
            </a:r>
            <a:r>
              <a:rPr lang="en-GB" sz="3600" b="1" dirty="0" smtClean="0"/>
              <a:t> de </a:t>
            </a:r>
            <a:r>
              <a:rPr lang="en-GB" sz="3600" b="1" dirty="0" err="1" smtClean="0"/>
              <a:t>cursuri</a:t>
            </a:r>
            <a:r>
              <a:rPr lang="en-GB" sz="3600" b="1" dirty="0" smtClean="0"/>
              <a:t> </a:t>
            </a:r>
            <a:r>
              <a:rPr lang="en-GB" sz="3600" b="1" dirty="0" err="1" smtClean="0"/>
              <a:t>dispuse</a:t>
            </a:r>
            <a:r>
              <a:rPr lang="en-GB" sz="3600" b="1" dirty="0" smtClean="0"/>
              <a:t> </a:t>
            </a:r>
            <a:r>
              <a:rPr lang="en-GB" sz="3600" b="1" dirty="0" err="1" smtClean="0"/>
              <a:t>în</a:t>
            </a:r>
            <a:r>
              <a:rPr lang="en-GB" sz="3600" b="1" dirty="0" smtClean="0"/>
              <a:t> </a:t>
            </a:r>
            <a:r>
              <a:rPr lang="en-GB" sz="3600" b="1" dirty="0" err="1" smtClean="0"/>
              <a:t>perioada</a:t>
            </a:r>
            <a:r>
              <a:rPr lang="en-GB" sz="3600" b="1" dirty="0" smtClean="0"/>
              <a:t> 9 </a:t>
            </a:r>
            <a:r>
              <a:rPr lang="en-GB" sz="3600" b="1" dirty="0" err="1" smtClean="0"/>
              <a:t>septembrie</a:t>
            </a:r>
            <a:r>
              <a:rPr lang="en-GB" sz="3600" b="1" dirty="0" smtClean="0"/>
              <a:t> 2019 - 20 </a:t>
            </a:r>
            <a:r>
              <a:rPr lang="en-GB" sz="3600" b="1" dirty="0" err="1" smtClean="0"/>
              <a:t>decembrie</a:t>
            </a:r>
            <a:r>
              <a:rPr lang="en-GB" sz="3600" b="1" dirty="0" smtClean="0"/>
              <a:t> 2019. </a:t>
            </a:r>
            <a:endParaRPr lang="en-GB" sz="3600" dirty="0" smtClean="0"/>
          </a:p>
          <a:p>
            <a:pPr>
              <a:buNone/>
            </a:pPr>
            <a:r>
              <a:rPr lang="ro-RO" sz="3600" dirty="0" smtClean="0"/>
              <a:t>   </a:t>
            </a:r>
            <a:r>
              <a:rPr lang="en-GB" sz="3600" dirty="0" err="1" smtClean="0"/>
              <a:t>Cursuri</a:t>
            </a:r>
            <a:r>
              <a:rPr lang="en-GB" sz="3600" dirty="0" smtClean="0"/>
              <a:t> </a:t>
            </a:r>
            <a:r>
              <a:rPr lang="en-GB" sz="3600" dirty="0" smtClean="0"/>
              <a:t>- </a:t>
            </a:r>
            <a:r>
              <a:rPr lang="en-GB" sz="3600" dirty="0" err="1" smtClean="0"/>
              <a:t>luni</a:t>
            </a:r>
            <a:r>
              <a:rPr lang="en-GB" sz="3600" dirty="0" smtClean="0"/>
              <a:t>, 9 </a:t>
            </a:r>
            <a:r>
              <a:rPr lang="en-GB" sz="3600" dirty="0" err="1" smtClean="0"/>
              <a:t>septembrie</a:t>
            </a:r>
            <a:r>
              <a:rPr lang="en-GB" sz="3600" dirty="0" smtClean="0"/>
              <a:t> 2019 - </a:t>
            </a:r>
            <a:r>
              <a:rPr lang="en-GB" sz="3600" dirty="0" err="1" smtClean="0"/>
              <a:t>vineri</a:t>
            </a:r>
            <a:r>
              <a:rPr lang="en-GB" sz="3600" dirty="0" smtClean="0"/>
              <a:t>, 20 </a:t>
            </a:r>
            <a:r>
              <a:rPr lang="en-GB" sz="3600" dirty="0" err="1" smtClean="0"/>
              <a:t>decembrie</a:t>
            </a:r>
            <a:r>
              <a:rPr lang="en-GB" sz="3600" dirty="0" smtClean="0"/>
              <a:t> 2019. </a:t>
            </a:r>
          </a:p>
          <a:p>
            <a:pPr>
              <a:buNone/>
            </a:pPr>
            <a:r>
              <a:rPr lang="en-GB" sz="3600" dirty="0" err="1" smtClean="0"/>
              <a:t>În</a:t>
            </a:r>
            <a:r>
              <a:rPr lang="en-GB" sz="3600" dirty="0" smtClean="0"/>
              <a:t> </a:t>
            </a:r>
            <a:r>
              <a:rPr lang="en-GB" sz="3600" dirty="0" err="1" smtClean="0"/>
              <a:t>perioada</a:t>
            </a:r>
            <a:r>
              <a:rPr lang="en-GB" sz="3600" dirty="0" smtClean="0"/>
              <a:t> 26 </a:t>
            </a:r>
            <a:r>
              <a:rPr lang="en-GB" sz="3600" dirty="0" err="1" smtClean="0"/>
              <a:t>octombrie</a:t>
            </a:r>
            <a:r>
              <a:rPr lang="en-GB" sz="3600" dirty="0" smtClean="0"/>
              <a:t> - 3 </a:t>
            </a:r>
            <a:r>
              <a:rPr lang="en-GB" sz="3600" dirty="0" err="1" smtClean="0"/>
              <a:t>noiembrie</a:t>
            </a:r>
            <a:r>
              <a:rPr lang="en-GB" sz="3600" dirty="0" smtClean="0"/>
              <a:t> 2019, </a:t>
            </a:r>
            <a:r>
              <a:rPr lang="en-GB" sz="3600" dirty="0" err="1" smtClean="0"/>
              <a:t>elevii</a:t>
            </a:r>
            <a:r>
              <a:rPr lang="en-GB" sz="3600" dirty="0" smtClean="0"/>
              <a:t> </a:t>
            </a:r>
            <a:r>
              <a:rPr lang="en-GB" sz="3600" dirty="0" err="1" smtClean="0"/>
              <a:t>claselor</a:t>
            </a:r>
            <a:r>
              <a:rPr lang="en-GB" sz="3600" dirty="0" smtClean="0"/>
              <a:t> din </a:t>
            </a:r>
            <a:r>
              <a:rPr lang="en-GB" sz="3600" dirty="0" err="1" smtClean="0"/>
              <a:t>învăţământul</a:t>
            </a:r>
            <a:r>
              <a:rPr lang="en-GB" sz="3600" dirty="0" smtClean="0"/>
              <a:t> </a:t>
            </a:r>
            <a:r>
              <a:rPr lang="en-GB" sz="3600" dirty="0" err="1" smtClean="0"/>
              <a:t>primar</a:t>
            </a:r>
            <a:r>
              <a:rPr lang="en-GB" sz="3600" dirty="0" smtClean="0"/>
              <a:t> </a:t>
            </a:r>
            <a:r>
              <a:rPr lang="en-GB" sz="3600" dirty="0" err="1" smtClean="0"/>
              <a:t>şi</a:t>
            </a:r>
            <a:r>
              <a:rPr lang="ro-RO" sz="3600" dirty="0" smtClean="0"/>
              <a:t> </a:t>
            </a:r>
            <a:r>
              <a:rPr lang="en-GB" sz="3600" dirty="0" err="1" smtClean="0"/>
              <a:t>copiii</a:t>
            </a:r>
            <a:r>
              <a:rPr lang="en-GB" sz="3600" dirty="0" smtClean="0"/>
              <a:t> </a:t>
            </a:r>
            <a:r>
              <a:rPr lang="en-GB" sz="3600" dirty="0" smtClean="0"/>
              <a:t>din </a:t>
            </a:r>
            <a:r>
              <a:rPr lang="en-GB" sz="3600" dirty="0" err="1" smtClean="0"/>
              <a:t>grupele</a:t>
            </a:r>
            <a:r>
              <a:rPr lang="en-GB" sz="3600" dirty="0" smtClean="0"/>
              <a:t> din </a:t>
            </a:r>
            <a:r>
              <a:rPr lang="en-GB" sz="3600" dirty="0" err="1" smtClean="0"/>
              <a:t>învăţământul</a:t>
            </a:r>
            <a:r>
              <a:rPr lang="en-GB" sz="3600" dirty="0" smtClean="0"/>
              <a:t> </a:t>
            </a:r>
            <a:r>
              <a:rPr lang="en-GB" sz="3600" dirty="0" err="1" smtClean="0"/>
              <a:t>preşcolar</a:t>
            </a:r>
            <a:r>
              <a:rPr lang="en-GB" sz="3600" dirty="0" smtClean="0"/>
              <a:t> </a:t>
            </a:r>
            <a:r>
              <a:rPr lang="en-GB" sz="3600" dirty="0" err="1" smtClean="0"/>
              <a:t>sunt</a:t>
            </a:r>
            <a:r>
              <a:rPr lang="en-GB" sz="3600" dirty="0" smtClean="0"/>
              <a:t> </a:t>
            </a:r>
            <a:r>
              <a:rPr lang="en-GB" sz="3600" dirty="0" err="1" smtClean="0"/>
              <a:t>în</a:t>
            </a:r>
            <a:r>
              <a:rPr lang="en-GB" sz="3600" dirty="0" smtClean="0"/>
              <a:t> </a:t>
            </a:r>
            <a:r>
              <a:rPr lang="en-GB" sz="3600" dirty="0" err="1" smtClean="0"/>
              <a:t>vacanţă</a:t>
            </a:r>
            <a:r>
              <a:rPr lang="en-GB" sz="3600" dirty="0" smtClean="0"/>
              <a:t>. </a:t>
            </a:r>
            <a:endParaRPr lang="ro-RO" sz="3600" dirty="0" smtClean="0"/>
          </a:p>
          <a:p>
            <a:pPr>
              <a:buNone/>
            </a:pPr>
            <a:r>
              <a:rPr lang="en-GB" sz="3600" dirty="0" err="1" smtClean="0"/>
              <a:t>Vacanţa</a:t>
            </a:r>
            <a:r>
              <a:rPr lang="en-GB" sz="3600" dirty="0" smtClean="0"/>
              <a:t> </a:t>
            </a:r>
            <a:r>
              <a:rPr lang="en-GB" sz="3600" dirty="0" smtClean="0"/>
              <a:t>de </a:t>
            </a:r>
            <a:r>
              <a:rPr lang="en-GB" sz="3600" dirty="0" err="1" smtClean="0"/>
              <a:t>iarnă</a:t>
            </a:r>
            <a:r>
              <a:rPr lang="en-GB" sz="3600" dirty="0" smtClean="0"/>
              <a:t> - </a:t>
            </a:r>
            <a:r>
              <a:rPr lang="en-GB" sz="3600" dirty="0" err="1" smtClean="0"/>
              <a:t>sâmbătă</a:t>
            </a:r>
            <a:r>
              <a:rPr lang="en-GB" sz="3600" dirty="0" smtClean="0"/>
              <a:t>, 21 </a:t>
            </a:r>
            <a:r>
              <a:rPr lang="en-GB" sz="3600" dirty="0" err="1" smtClean="0"/>
              <a:t>decembrie</a:t>
            </a:r>
            <a:r>
              <a:rPr lang="en-GB" sz="3600" dirty="0" smtClean="0"/>
              <a:t> 2019 - </a:t>
            </a:r>
            <a:r>
              <a:rPr lang="en-GB" sz="3600" dirty="0" err="1" smtClean="0"/>
              <a:t>duminică</a:t>
            </a:r>
            <a:r>
              <a:rPr lang="en-GB" sz="3600" dirty="0" smtClean="0"/>
              <a:t>, 12 </a:t>
            </a:r>
            <a:r>
              <a:rPr lang="en-GB" sz="3600" dirty="0" err="1" smtClean="0"/>
              <a:t>ianuarie</a:t>
            </a:r>
            <a:r>
              <a:rPr lang="en-GB" sz="3600" dirty="0" smtClean="0"/>
              <a:t> </a:t>
            </a:r>
            <a:r>
              <a:rPr lang="en-GB" sz="3600" dirty="0" smtClean="0"/>
              <a:t>2020</a:t>
            </a:r>
            <a:r>
              <a:rPr lang="ro-RO" sz="3600" dirty="0" smtClean="0"/>
              <a:t>.</a:t>
            </a:r>
          </a:p>
          <a:p>
            <a:pPr>
              <a:buNone/>
            </a:pPr>
            <a:r>
              <a:rPr lang="en-GB" sz="3600" dirty="0" smtClean="0"/>
              <a:t> </a:t>
            </a:r>
            <a:r>
              <a:rPr lang="ro-RO" sz="3600" i="1" dirty="0" smtClean="0"/>
              <a:t>OBS. Tezele pe semestru I se susțin până la data de 29 noiembrie 2019.</a:t>
            </a:r>
            <a:endParaRPr lang="en-GB" sz="3600" i="1" dirty="0" smtClean="0"/>
          </a:p>
          <a:p>
            <a:pPr>
              <a:buNone/>
            </a:pPr>
            <a:r>
              <a:rPr lang="en-GB" sz="3600" b="1" dirty="0" err="1" smtClean="0"/>
              <a:t>Semestrul</a:t>
            </a:r>
            <a:r>
              <a:rPr lang="en-GB" sz="3600" b="1" dirty="0" smtClean="0"/>
              <a:t> </a:t>
            </a:r>
            <a:r>
              <a:rPr lang="en-GB" sz="3600" b="1" dirty="0" smtClean="0"/>
              <a:t>al II-lea are 20 de </a:t>
            </a:r>
            <a:r>
              <a:rPr lang="en-GB" sz="3600" b="1" dirty="0" err="1" smtClean="0"/>
              <a:t>săptămâni</a:t>
            </a:r>
            <a:r>
              <a:rPr lang="en-GB" sz="3600" b="1" dirty="0" smtClean="0"/>
              <a:t> de </a:t>
            </a:r>
            <a:r>
              <a:rPr lang="en-GB" sz="3600" b="1" dirty="0" err="1" smtClean="0"/>
              <a:t>cursuri</a:t>
            </a:r>
            <a:r>
              <a:rPr lang="en-GB" sz="3600" b="1" dirty="0" smtClean="0"/>
              <a:t> </a:t>
            </a:r>
            <a:r>
              <a:rPr lang="en-GB" sz="3600" b="1" dirty="0" err="1" smtClean="0"/>
              <a:t>dispuse</a:t>
            </a:r>
            <a:r>
              <a:rPr lang="en-GB" sz="3600" b="1" dirty="0" smtClean="0"/>
              <a:t> </a:t>
            </a:r>
            <a:r>
              <a:rPr lang="en-GB" sz="3600" b="1" dirty="0" err="1" smtClean="0"/>
              <a:t>în</a:t>
            </a:r>
            <a:r>
              <a:rPr lang="en-GB" sz="3600" b="1" dirty="0" smtClean="0"/>
              <a:t> </a:t>
            </a:r>
            <a:r>
              <a:rPr lang="en-GB" sz="3600" b="1" dirty="0" err="1" smtClean="0"/>
              <a:t>perioada</a:t>
            </a:r>
            <a:r>
              <a:rPr lang="en-GB" sz="3600" b="1" dirty="0" smtClean="0"/>
              <a:t> 13 </a:t>
            </a:r>
            <a:r>
              <a:rPr lang="en-GB" sz="3600" b="1" dirty="0" err="1" smtClean="0"/>
              <a:t>ianuarie</a:t>
            </a:r>
            <a:r>
              <a:rPr lang="en-GB" sz="3600" b="1" dirty="0" smtClean="0"/>
              <a:t> 2020 - 12 </a:t>
            </a:r>
            <a:r>
              <a:rPr lang="en-GB" sz="3600" b="1" dirty="0" err="1" smtClean="0"/>
              <a:t>iunie</a:t>
            </a:r>
            <a:r>
              <a:rPr lang="en-GB" sz="3600" b="1" dirty="0" smtClean="0"/>
              <a:t> 2020. </a:t>
            </a:r>
            <a:endParaRPr lang="en-GB" sz="3600" dirty="0" smtClean="0"/>
          </a:p>
          <a:p>
            <a:pPr>
              <a:buNone/>
            </a:pPr>
            <a:r>
              <a:rPr lang="en-GB" sz="3600" dirty="0" err="1" smtClean="0"/>
              <a:t>Cursuri</a:t>
            </a:r>
            <a:r>
              <a:rPr lang="en-GB" sz="3600" dirty="0" smtClean="0"/>
              <a:t> - </a:t>
            </a:r>
            <a:r>
              <a:rPr lang="en-GB" sz="3600" dirty="0" err="1" smtClean="0"/>
              <a:t>luni</a:t>
            </a:r>
            <a:r>
              <a:rPr lang="en-GB" sz="3600" dirty="0" smtClean="0"/>
              <a:t>, 13 </a:t>
            </a:r>
            <a:r>
              <a:rPr lang="en-GB" sz="3600" dirty="0" err="1" smtClean="0"/>
              <a:t>ianuarie</a:t>
            </a:r>
            <a:r>
              <a:rPr lang="en-GB" sz="3600" dirty="0" smtClean="0"/>
              <a:t> 2020 - </a:t>
            </a:r>
            <a:r>
              <a:rPr lang="en-GB" sz="3600" dirty="0" err="1" smtClean="0"/>
              <a:t>vineri</a:t>
            </a:r>
            <a:r>
              <a:rPr lang="en-GB" sz="3600" dirty="0" smtClean="0"/>
              <a:t>, 3 </a:t>
            </a:r>
            <a:r>
              <a:rPr lang="en-GB" sz="3600" dirty="0" err="1" smtClean="0"/>
              <a:t>aprilie</a:t>
            </a:r>
            <a:r>
              <a:rPr lang="en-GB" sz="3600" dirty="0" smtClean="0"/>
              <a:t> 2020. </a:t>
            </a:r>
          </a:p>
          <a:p>
            <a:pPr>
              <a:buNone/>
            </a:pPr>
            <a:r>
              <a:rPr lang="en-GB" sz="3600" dirty="0" err="1" smtClean="0"/>
              <a:t>Vacanţa</a:t>
            </a:r>
            <a:r>
              <a:rPr lang="en-GB" sz="3600" dirty="0" smtClean="0"/>
              <a:t> de </a:t>
            </a:r>
            <a:r>
              <a:rPr lang="en-GB" sz="3600" dirty="0" err="1" smtClean="0"/>
              <a:t>primăvară</a:t>
            </a:r>
            <a:r>
              <a:rPr lang="en-GB" sz="3600" dirty="0" smtClean="0"/>
              <a:t> - </a:t>
            </a:r>
            <a:r>
              <a:rPr lang="en-GB" sz="3600" dirty="0" err="1" smtClean="0"/>
              <a:t>sâmbătă</a:t>
            </a:r>
            <a:r>
              <a:rPr lang="en-GB" sz="3600" dirty="0" smtClean="0"/>
              <a:t>, 4 </a:t>
            </a:r>
            <a:r>
              <a:rPr lang="en-GB" sz="3600" dirty="0" err="1" smtClean="0"/>
              <a:t>aprilie</a:t>
            </a:r>
            <a:r>
              <a:rPr lang="en-GB" sz="3600" dirty="0" smtClean="0"/>
              <a:t> 2020 - </a:t>
            </a:r>
            <a:r>
              <a:rPr lang="en-GB" sz="3600" dirty="0" err="1" smtClean="0"/>
              <a:t>marţi</a:t>
            </a:r>
            <a:r>
              <a:rPr lang="en-GB" sz="3600" dirty="0" smtClean="0"/>
              <a:t>, 21 </a:t>
            </a:r>
            <a:r>
              <a:rPr lang="en-GB" sz="3600" dirty="0" err="1" smtClean="0"/>
              <a:t>aprilie</a:t>
            </a:r>
            <a:r>
              <a:rPr lang="en-GB" sz="3600" dirty="0" smtClean="0"/>
              <a:t> 2020 </a:t>
            </a:r>
          </a:p>
          <a:p>
            <a:pPr>
              <a:buNone/>
            </a:pPr>
            <a:r>
              <a:rPr lang="en-GB" sz="3600" dirty="0" err="1" smtClean="0"/>
              <a:t>Cursuri</a:t>
            </a:r>
            <a:r>
              <a:rPr lang="en-GB" sz="3600" dirty="0" smtClean="0"/>
              <a:t> - </a:t>
            </a:r>
            <a:r>
              <a:rPr lang="en-GB" sz="3600" dirty="0" err="1" smtClean="0"/>
              <a:t>miercuri</a:t>
            </a:r>
            <a:r>
              <a:rPr lang="en-GB" sz="3600" dirty="0" smtClean="0"/>
              <a:t>, 22 </a:t>
            </a:r>
            <a:r>
              <a:rPr lang="en-GB" sz="3600" dirty="0" err="1" smtClean="0"/>
              <a:t>aprilie</a:t>
            </a:r>
            <a:r>
              <a:rPr lang="en-GB" sz="3600" dirty="0" smtClean="0"/>
              <a:t> 2020 - </a:t>
            </a:r>
            <a:r>
              <a:rPr lang="en-GB" sz="3600" dirty="0" err="1" smtClean="0"/>
              <a:t>vineri</a:t>
            </a:r>
            <a:r>
              <a:rPr lang="en-GB" sz="3600" dirty="0" smtClean="0"/>
              <a:t>, 12 </a:t>
            </a:r>
            <a:r>
              <a:rPr lang="en-GB" sz="3600" dirty="0" err="1" smtClean="0"/>
              <a:t>iunie</a:t>
            </a:r>
            <a:r>
              <a:rPr lang="en-GB" sz="3600" dirty="0" smtClean="0"/>
              <a:t> 2020 </a:t>
            </a:r>
          </a:p>
          <a:p>
            <a:pPr>
              <a:buNone/>
            </a:pPr>
            <a:r>
              <a:rPr lang="en-GB" sz="3600" dirty="0" err="1" smtClean="0"/>
              <a:t>Vacanţa</a:t>
            </a:r>
            <a:r>
              <a:rPr lang="en-GB" sz="3600" dirty="0" smtClean="0"/>
              <a:t> de </a:t>
            </a:r>
            <a:r>
              <a:rPr lang="en-GB" sz="3600" dirty="0" err="1" smtClean="0"/>
              <a:t>vară</a:t>
            </a:r>
            <a:r>
              <a:rPr lang="en-GB" sz="3600" dirty="0" smtClean="0"/>
              <a:t> - </a:t>
            </a:r>
            <a:r>
              <a:rPr lang="en-GB" sz="3600" dirty="0" err="1" smtClean="0"/>
              <a:t>sâmbătă</a:t>
            </a:r>
            <a:r>
              <a:rPr lang="en-GB" sz="3600" dirty="0" smtClean="0"/>
              <a:t>, 13 </a:t>
            </a:r>
            <a:r>
              <a:rPr lang="en-GB" sz="3600" dirty="0" err="1" smtClean="0"/>
              <a:t>iunie</a:t>
            </a:r>
            <a:r>
              <a:rPr lang="en-GB" sz="3600" dirty="0" smtClean="0"/>
              <a:t> 2020 - data din </a:t>
            </a:r>
            <a:r>
              <a:rPr lang="en-GB" sz="3600" dirty="0" err="1" smtClean="0"/>
              <a:t>septembrie</a:t>
            </a:r>
            <a:r>
              <a:rPr lang="en-GB" sz="3600" dirty="0" smtClean="0"/>
              <a:t> 2020 la care </a:t>
            </a:r>
            <a:r>
              <a:rPr lang="en-GB" sz="3600" dirty="0" err="1" smtClean="0"/>
              <a:t>încep</a:t>
            </a:r>
            <a:r>
              <a:rPr lang="en-GB" sz="3600" dirty="0" smtClean="0"/>
              <a:t> </a:t>
            </a:r>
            <a:r>
              <a:rPr lang="en-GB" sz="3600" dirty="0" err="1" smtClean="0"/>
              <a:t>cursurile</a:t>
            </a:r>
            <a:r>
              <a:rPr lang="en-GB" sz="3600" dirty="0" smtClean="0"/>
              <a:t> </a:t>
            </a:r>
            <a:r>
              <a:rPr lang="en-GB" sz="3600" dirty="0" err="1" smtClean="0"/>
              <a:t>anului</a:t>
            </a:r>
            <a:r>
              <a:rPr lang="en-GB" sz="3600" dirty="0" smtClean="0"/>
              <a:t> </a:t>
            </a:r>
            <a:r>
              <a:rPr lang="en-GB" sz="3600" dirty="0" err="1" smtClean="0"/>
              <a:t>şcolar</a:t>
            </a:r>
            <a:r>
              <a:rPr lang="en-GB" sz="3600" dirty="0" smtClean="0"/>
              <a:t> 2020 – 2021.</a:t>
            </a:r>
          </a:p>
          <a:p>
            <a:endParaRPr lang="en-GB"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PROGRAMA LA CLASA a VII-a</a:t>
            </a:r>
            <a:endParaRPr lang="en-GB" dirty="0"/>
          </a:p>
        </p:txBody>
      </p:sp>
      <p:pic>
        <p:nvPicPr>
          <p:cNvPr id="73730" name="Picture 2"/>
          <p:cNvPicPr>
            <a:picLocks noGrp="1" noChangeAspect="1" noChangeArrowheads="1"/>
          </p:cNvPicPr>
          <p:nvPr>
            <p:ph idx="1"/>
          </p:nvPr>
        </p:nvPicPr>
        <p:blipFill>
          <a:blip r:embed="rId2" cstate="print"/>
          <a:srcRect/>
          <a:stretch>
            <a:fillRect/>
          </a:stretch>
        </p:blipFill>
        <p:spPr bwMode="auto">
          <a:xfrm>
            <a:off x="357158" y="1285861"/>
            <a:ext cx="8321841" cy="536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PROGRAMA LA CLASA a VII-a</a:t>
            </a:r>
            <a:endParaRPr lang="en-GB" dirty="0"/>
          </a:p>
        </p:txBody>
      </p:sp>
      <p:pic>
        <p:nvPicPr>
          <p:cNvPr id="74754" name="Picture 2"/>
          <p:cNvPicPr>
            <a:picLocks noGrp="1" noChangeAspect="1" noChangeArrowheads="1"/>
          </p:cNvPicPr>
          <p:nvPr>
            <p:ph idx="1"/>
          </p:nvPr>
        </p:nvPicPr>
        <p:blipFill>
          <a:blip r:embed="rId2" cstate="print"/>
          <a:srcRect/>
          <a:stretch>
            <a:fillRect/>
          </a:stretch>
        </p:blipFill>
        <p:spPr bwMode="auto">
          <a:xfrm>
            <a:off x="576188" y="1500174"/>
            <a:ext cx="7924902" cy="45720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PROGRAMA LA CLASA a VII-a</a:t>
            </a:r>
            <a:endParaRPr lang="en-GB" dirty="0"/>
          </a:p>
        </p:txBody>
      </p:sp>
      <p:pic>
        <p:nvPicPr>
          <p:cNvPr id="75778" name="Picture 2"/>
          <p:cNvPicPr>
            <a:picLocks noGrp="1" noChangeAspect="1" noChangeArrowheads="1"/>
          </p:cNvPicPr>
          <p:nvPr>
            <p:ph idx="1"/>
          </p:nvPr>
        </p:nvPicPr>
        <p:blipFill>
          <a:blip r:embed="rId2" cstate="print"/>
          <a:srcRect/>
          <a:stretch>
            <a:fillRect/>
          </a:stretch>
        </p:blipFill>
        <p:spPr bwMode="auto">
          <a:xfrm>
            <a:off x="857224" y="1222381"/>
            <a:ext cx="7429551" cy="52816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3600" dirty="0" smtClean="0"/>
              <a:t>PERIOADA DE DESFĂȘURARE A EXAMENELOR CORIGENȚĂ 2019-2020</a:t>
            </a:r>
            <a:endParaRPr lang="en-GB" sz="3600" dirty="0"/>
          </a:p>
        </p:txBody>
      </p:sp>
      <p:sp>
        <p:nvSpPr>
          <p:cNvPr id="3" name="Content Placeholder 2"/>
          <p:cNvSpPr>
            <a:spLocks noGrp="1"/>
          </p:cNvSpPr>
          <p:nvPr>
            <p:ph idx="1"/>
          </p:nvPr>
        </p:nvSpPr>
        <p:spPr>
          <a:xfrm>
            <a:off x="457200" y="1600200"/>
            <a:ext cx="8401080" cy="4525963"/>
          </a:xfrm>
        </p:spPr>
        <p:txBody>
          <a:bodyPr>
            <a:normAutofit lnSpcReduction="10000"/>
          </a:bodyPr>
          <a:lstStyle/>
          <a:p>
            <a:r>
              <a:rPr lang="ro-RO" dirty="0" smtClean="0"/>
              <a:t>1-17 iulie 2020</a:t>
            </a:r>
          </a:p>
          <a:p>
            <a:r>
              <a:rPr lang="ro-RO" dirty="0" smtClean="0"/>
              <a:t>Elevii din clasa a VIII-a care au susținut și promovat </a:t>
            </a:r>
            <a:r>
              <a:rPr lang="ro-RO" dirty="0" smtClean="0"/>
              <a:t>examenul de corigență se pot </a:t>
            </a:r>
            <a:r>
              <a:rPr lang="ro-RO" dirty="0" smtClean="0"/>
              <a:t>înscrie la admiterea în clasa a IX-a, pe locurile rămase libere, în etapa a II-a de admitere la liceu;</a:t>
            </a:r>
          </a:p>
          <a:p>
            <a:r>
              <a:rPr lang="ro-RO" dirty="0" smtClean="0"/>
              <a:t>Elevii din clasele terminale de liceu care au susținut și promovat examenul de corigență se pot înscrie pentru sesiunea de examen august-septembrie în perioada 20-27 iulie 2020.</a:t>
            </a:r>
            <a:endParaRPr lang="en-GB"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SCRISOAREA METODICĂ</a:t>
            </a:r>
            <a:endParaRPr lang="en-GB" dirty="0"/>
          </a:p>
        </p:txBody>
      </p:sp>
      <p:sp>
        <p:nvSpPr>
          <p:cNvPr id="3" name="Content Placeholder 2"/>
          <p:cNvSpPr>
            <a:spLocks noGrp="1"/>
          </p:cNvSpPr>
          <p:nvPr>
            <p:ph idx="1"/>
          </p:nvPr>
        </p:nvSpPr>
        <p:spPr>
          <a:xfrm>
            <a:off x="457200" y="1600200"/>
            <a:ext cx="8229600" cy="4757758"/>
          </a:xfrm>
        </p:spPr>
        <p:txBody>
          <a:bodyPr>
            <a:normAutofit/>
          </a:bodyPr>
          <a:lstStyle/>
          <a:p>
            <a:pPr algn="ctr"/>
            <a:r>
              <a:rPr lang="ro-RO" sz="2400" dirty="0" smtClean="0"/>
              <a:t>ȚINTE</a:t>
            </a:r>
          </a:p>
          <a:p>
            <a:r>
              <a:rPr lang="ro-RO" dirty="0" smtClean="0"/>
              <a:t>Asigurarea calității educației;</a:t>
            </a:r>
          </a:p>
          <a:p>
            <a:r>
              <a:rPr lang="ro-RO" dirty="0" smtClean="0"/>
              <a:t>Creșterea preocupării profesorilor pentru conștientizarea elevilor privind rolul matematicii;</a:t>
            </a:r>
          </a:p>
          <a:p>
            <a:r>
              <a:rPr lang="ro-RO" dirty="0" smtClean="0"/>
              <a:t>Identificarea corectă a nevoilor de activități remediale, proiectarea și desfășurarea unor activități specifice;</a:t>
            </a:r>
          </a:p>
          <a:p>
            <a:r>
              <a:rPr lang="ro-RO" dirty="0" smtClean="0"/>
              <a:t>Aplicarea conformă a curriculumului.</a:t>
            </a:r>
            <a:endParaRPr lang="en-GB"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
            </a:r>
            <a:br>
              <a:rPr lang="ro-RO" dirty="0" smtClean="0"/>
            </a:br>
            <a:r>
              <a:rPr lang="ro-RO" dirty="0" smtClean="0">
                <a:solidFill>
                  <a:srgbClr val="C00000"/>
                </a:solidFill>
              </a:rPr>
              <a:t>MULT SUCCES ÎN NOUL AN ȘCOLAR!</a:t>
            </a:r>
            <a:endParaRPr lang="en-GB" dirty="0">
              <a:solidFill>
                <a:srgbClr val="C00000"/>
              </a:solidFill>
            </a:endParaRPr>
          </a:p>
        </p:txBody>
      </p:sp>
      <p:sp>
        <p:nvSpPr>
          <p:cNvPr id="3" name="Content Placeholder 2"/>
          <p:cNvSpPr>
            <a:spLocks noGrp="1"/>
          </p:cNvSpPr>
          <p:nvPr>
            <p:ph idx="1"/>
          </p:nvPr>
        </p:nvSpPr>
        <p:spPr/>
        <p:txBody>
          <a:bodyPr>
            <a:normAutofit/>
          </a:bodyPr>
          <a:lstStyle/>
          <a:p>
            <a:pPr algn="ctr">
              <a:buNone/>
            </a:pPr>
            <a:endParaRPr lang="ro-RO" sz="6000" dirty="0" smtClean="0"/>
          </a:p>
          <a:p>
            <a:pPr algn="ctr">
              <a:buNone/>
            </a:pPr>
            <a:r>
              <a:rPr lang="ro-RO" sz="7200" dirty="0" smtClean="0"/>
              <a:t>VĂ MULȚUMESC!</a:t>
            </a:r>
            <a:endParaRPr lang="en-GB" sz="7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2" y="1000107"/>
          <a:ext cx="9143999" cy="4500594"/>
        </p:xfrm>
        <a:graphic>
          <a:graphicData uri="http://schemas.openxmlformats.org/drawingml/2006/table">
            <a:tbl>
              <a:tblPr/>
              <a:tblGrid>
                <a:gridCol w="373070"/>
                <a:gridCol w="719069"/>
                <a:gridCol w="599788"/>
                <a:gridCol w="719069"/>
                <a:gridCol w="599788"/>
                <a:gridCol w="719913"/>
                <a:gridCol w="719069"/>
                <a:gridCol w="719913"/>
                <a:gridCol w="598941"/>
                <a:gridCol w="482197"/>
                <a:gridCol w="482197"/>
                <a:gridCol w="482197"/>
                <a:gridCol w="482197"/>
                <a:gridCol w="482197"/>
                <a:gridCol w="482197"/>
                <a:gridCol w="482197"/>
              </a:tblGrid>
              <a:tr h="1345971">
                <a:tc>
                  <a:txBody>
                    <a:bodyPr/>
                    <a:lstStyle/>
                    <a:p>
                      <a:pPr algn="ctr">
                        <a:spcAft>
                          <a:spcPts val="0"/>
                        </a:spcAft>
                      </a:pPr>
                      <a:r>
                        <a:rPr lang="en-US" sz="700" dirty="0">
                          <a:solidFill>
                            <a:srgbClr val="000000"/>
                          </a:solidFill>
                          <a:latin typeface="Times New Roman"/>
                          <a:ea typeface="Times New Roman"/>
                        </a:rPr>
                        <a:t>Nr.crt</a:t>
                      </a:r>
                      <a:endParaRPr lang="en-US" sz="80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Examen</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An scolar</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Disciplina</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Inscrisi</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Prezenti</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Absenti</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Eliminati din examen</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 sub 5</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 intre 5-5,99</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 intre 6-6,99</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 intre 7-7,99</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a:t>
                      </a:r>
                      <a:br>
                        <a:rPr lang="en-US" sz="700">
                          <a:solidFill>
                            <a:srgbClr val="000000"/>
                          </a:solidFill>
                          <a:latin typeface="Times New Roman"/>
                          <a:ea typeface="Times New Roman"/>
                        </a:rPr>
                      </a:br>
                      <a:r>
                        <a:rPr lang="en-US" sz="700">
                          <a:solidFill>
                            <a:srgbClr val="000000"/>
                          </a:solidFill>
                          <a:latin typeface="Times New Roman"/>
                          <a:ea typeface="Times New Roman"/>
                        </a:rPr>
                        <a:t>intre 8-8,99</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a:t>
                      </a:r>
                      <a:br>
                        <a:rPr lang="en-US" sz="700">
                          <a:solidFill>
                            <a:srgbClr val="000000"/>
                          </a:solidFill>
                          <a:latin typeface="Times New Roman"/>
                          <a:ea typeface="Times New Roman"/>
                        </a:rPr>
                      </a:br>
                      <a:r>
                        <a:rPr lang="en-US" sz="700">
                          <a:solidFill>
                            <a:srgbClr val="000000"/>
                          </a:solidFill>
                          <a:latin typeface="Times New Roman"/>
                          <a:ea typeface="Times New Roman"/>
                        </a:rPr>
                        <a:t>intre 9-9,99</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a:solidFill>
                            <a:srgbClr val="000000"/>
                          </a:solidFill>
                          <a:latin typeface="Times New Roman"/>
                          <a:ea typeface="Times New Roman"/>
                        </a:rPr>
                        <a:t>Note de 10</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700" b="1">
                          <a:solidFill>
                            <a:srgbClr val="000000"/>
                          </a:solidFill>
                          <a:latin typeface="Times New Roman"/>
                          <a:ea typeface="Times New Roman"/>
                        </a:rPr>
                        <a:t>Procent peste 5</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1541">
                <a:tc>
                  <a:txBody>
                    <a:bodyPr/>
                    <a:lstStyle/>
                    <a:p>
                      <a:pPr algn="r">
                        <a:spcAft>
                          <a:spcPts val="0"/>
                        </a:spcAft>
                      </a:pPr>
                      <a:r>
                        <a:rPr lang="en-US" sz="700">
                          <a:solidFill>
                            <a:srgbClr val="000000"/>
                          </a:solidFill>
                          <a:latin typeface="Times New Roman"/>
                          <a:ea typeface="Times New Roman"/>
                        </a:rPr>
                        <a:t>1</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dirty="0" err="1">
                          <a:solidFill>
                            <a:srgbClr val="000000"/>
                          </a:solidFill>
                          <a:latin typeface="Times New Roman"/>
                          <a:ea typeface="Times New Roman"/>
                        </a:rPr>
                        <a:t>evaluare</a:t>
                      </a:r>
                      <a:r>
                        <a:rPr lang="en-US" sz="1050" dirty="0">
                          <a:solidFill>
                            <a:srgbClr val="000000"/>
                          </a:solidFill>
                          <a:latin typeface="Times New Roman"/>
                          <a:ea typeface="Times New Roman"/>
                        </a:rPr>
                        <a:t> </a:t>
                      </a:r>
                      <a:r>
                        <a:rPr lang="en-US" sz="1050" dirty="0" err="1">
                          <a:solidFill>
                            <a:srgbClr val="000000"/>
                          </a:solidFill>
                          <a:latin typeface="Times New Roman"/>
                          <a:ea typeface="Times New Roman"/>
                        </a:rPr>
                        <a:t>nationala</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dirty="0">
                          <a:solidFill>
                            <a:srgbClr val="000000"/>
                          </a:solidFill>
                          <a:latin typeface="Times New Roman"/>
                          <a:ea typeface="Times New Roman"/>
                        </a:rPr>
                        <a:t>2018-2019</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50" dirty="0" err="1">
                          <a:solidFill>
                            <a:srgbClr val="000000"/>
                          </a:solidFill>
                          <a:latin typeface="Times New Roman"/>
                          <a:ea typeface="Times New Roman"/>
                        </a:rPr>
                        <a:t>limba</a:t>
                      </a:r>
                      <a:r>
                        <a:rPr lang="en-US" sz="1050" dirty="0">
                          <a:solidFill>
                            <a:srgbClr val="000000"/>
                          </a:solidFill>
                          <a:latin typeface="Times New Roman"/>
                          <a:ea typeface="Times New Roman"/>
                        </a:rPr>
                        <a:t> </a:t>
                      </a:r>
                      <a:r>
                        <a:rPr lang="en-US" sz="1050" dirty="0" err="1">
                          <a:solidFill>
                            <a:srgbClr val="000000"/>
                          </a:solidFill>
                          <a:latin typeface="Times New Roman"/>
                          <a:ea typeface="Times New Roman"/>
                        </a:rPr>
                        <a:t>romană</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4.952</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4.587</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365</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0</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1.396</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a:solidFill>
                            <a:srgbClr val="000000"/>
                          </a:solidFill>
                          <a:latin typeface="Times New Roman"/>
                          <a:ea typeface="Times New Roman"/>
                        </a:rPr>
                        <a:t>560</a:t>
                      </a:r>
                      <a:endParaRPr lang="en-US" sz="105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498</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696</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804</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614</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dirty="0">
                          <a:solidFill>
                            <a:srgbClr val="000000"/>
                          </a:solidFill>
                          <a:latin typeface="Times New Roman"/>
                          <a:ea typeface="Times New Roman"/>
                        </a:rPr>
                        <a:t>19</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latin typeface="Times New Roman"/>
                          <a:ea typeface="Times New Roman"/>
                        </a:rPr>
                        <a:t>69,57%</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1541">
                <a:tc>
                  <a:txBody>
                    <a:bodyPr/>
                    <a:lstStyle/>
                    <a:p>
                      <a:pPr algn="r">
                        <a:spcAft>
                          <a:spcPts val="0"/>
                        </a:spcAft>
                      </a:pPr>
                      <a:r>
                        <a:rPr lang="en-US" sz="700">
                          <a:solidFill>
                            <a:srgbClr val="000000"/>
                          </a:solidFill>
                          <a:latin typeface="Times New Roman"/>
                          <a:ea typeface="Times New Roman"/>
                        </a:rPr>
                        <a:t>2</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err="1">
                          <a:solidFill>
                            <a:srgbClr val="000000"/>
                          </a:solidFill>
                          <a:highlight>
                            <a:srgbClr val="FFFF00"/>
                          </a:highlight>
                          <a:latin typeface="Times New Roman"/>
                          <a:ea typeface="Times New Roman"/>
                        </a:rPr>
                        <a:t>evaluare</a:t>
                      </a:r>
                      <a:r>
                        <a:rPr lang="en-US" sz="1050" b="1" dirty="0">
                          <a:solidFill>
                            <a:srgbClr val="000000"/>
                          </a:solidFill>
                          <a:highlight>
                            <a:srgbClr val="FFFF00"/>
                          </a:highlight>
                          <a:latin typeface="Times New Roman"/>
                          <a:ea typeface="Times New Roman"/>
                        </a:rPr>
                        <a:t> </a:t>
                      </a:r>
                      <a:r>
                        <a:rPr lang="en-US" sz="1050" b="1" dirty="0" err="1">
                          <a:solidFill>
                            <a:srgbClr val="000000"/>
                          </a:solidFill>
                          <a:highlight>
                            <a:srgbClr val="FFFF00"/>
                          </a:highlight>
                          <a:latin typeface="Times New Roman"/>
                          <a:ea typeface="Times New Roman"/>
                        </a:rPr>
                        <a:t>nationala</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2018-2019</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err="1">
                          <a:solidFill>
                            <a:srgbClr val="000000"/>
                          </a:solidFill>
                          <a:highlight>
                            <a:srgbClr val="FFFF00"/>
                          </a:highlight>
                          <a:latin typeface="Times New Roman"/>
                          <a:ea typeface="Times New Roman"/>
                        </a:rPr>
                        <a:t>matematica</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4.952</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4.579</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373</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1</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2.597</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543</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a:solidFill>
                            <a:srgbClr val="000000"/>
                          </a:solidFill>
                          <a:highlight>
                            <a:srgbClr val="FFFF00"/>
                          </a:highlight>
                          <a:latin typeface="Times New Roman"/>
                          <a:ea typeface="Times New Roman"/>
                        </a:rPr>
                        <a:t>419</a:t>
                      </a:r>
                      <a:endParaRPr lang="en-US" sz="105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392</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a:solidFill>
                            <a:srgbClr val="000000"/>
                          </a:solidFill>
                          <a:highlight>
                            <a:srgbClr val="FFFF00"/>
                          </a:highlight>
                          <a:latin typeface="Times New Roman"/>
                          <a:ea typeface="Times New Roman"/>
                        </a:rPr>
                        <a:t>335</a:t>
                      </a:r>
                      <a:endParaRPr lang="en-US" sz="105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250</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FFFF00"/>
                          </a:highlight>
                          <a:latin typeface="Times New Roman"/>
                          <a:ea typeface="Times New Roman"/>
                        </a:rPr>
                        <a:t>42</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latin typeface="Times New Roman"/>
                          <a:ea typeface="Times New Roman"/>
                        </a:rPr>
                        <a:t>43,26%</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1541">
                <a:tc>
                  <a:txBody>
                    <a:bodyPr/>
                    <a:lstStyle/>
                    <a:p>
                      <a:pPr algn="r">
                        <a:spcAft>
                          <a:spcPts val="0"/>
                        </a:spcAft>
                      </a:pPr>
                      <a:r>
                        <a:rPr lang="en-US" sz="700">
                          <a:solidFill>
                            <a:srgbClr val="000000"/>
                          </a:solidFill>
                          <a:latin typeface="Times New Roman"/>
                          <a:ea typeface="Times New Roman"/>
                        </a:rPr>
                        <a:t>3</a:t>
                      </a:r>
                      <a:endParaRPr lang="en-US" sz="80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err="1">
                          <a:solidFill>
                            <a:srgbClr val="000000"/>
                          </a:solidFill>
                          <a:highlight>
                            <a:srgbClr val="00FF00"/>
                          </a:highlight>
                          <a:latin typeface="Times New Roman"/>
                          <a:ea typeface="Times New Roman"/>
                        </a:rPr>
                        <a:t>evaluare</a:t>
                      </a:r>
                      <a:r>
                        <a:rPr lang="en-US" sz="1050" b="1" dirty="0">
                          <a:solidFill>
                            <a:srgbClr val="000000"/>
                          </a:solidFill>
                          <a:highlight>
                            <a:srgbClr val="00FF00"/>
                          </a:highlight>
                          <a:latin typeface="Times New Roman"/>
                          <a:ea typeface="Times New Roman"/>
                        </a:rPr>
                        <a:t> </a:t>
                      </a:r>
                      <a:r>
                        <a:rPr lang="en-US" sz="1050" b="1" dirty="0" err="1">
                          <a:solidFill>
                            <a:srgbClr val="000000"/>
                          </a:solidFill>
                          <a:highlight>
                            <a:srgbClr val="00FF00"/>
                          </a:highlight>
                          <a:latin typeface="Times New Roman"/>
                          <a:ea typeface="Times New Roman"/>
                        </a:rPr>
                        <a:t>nationala</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2018-2019</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err="1">
                          <a:solidFill>
                            <a:srgbClr val="000000"/>
                          </a:solidFill>
                          <a:highlight>
                            <a:srgbClr val="00FF00"/>
                          </a:highlight>
                          <a:latin typeface="Times New Roman"/>
                          <a:ea typeface="Times New Roman"/>
                        </a:rPr>
                        <a:t>medie</a:t>
                      </a:r>
                      <a:r>
                        <a:rPr lang="en-US" sz="1050" b="1" dirty="0">
                          <a:solidFill>
                            <a:srgbClr val="000000"/>
                          </a:solidFill>
                          <a:highlight>
                            <a:srgbClr val="00FF00"/>
                          </a:highlight>
                          <a:latin typeface="Times New Roman"/>
                          <a:ea typeface="Times New Roman"/>
                        </a:rPr>
                        <a:t> </a:t>
                      </a:r>
                      <a:r>
                        <a:rPr lang="en-US" sz="1050" b="1" dirty="0" err="1">
                          <a:solidFill>
                            <a:srgbClr val="000000"/>
                          </a:solidFill>
                          <a:highlight>
                            <a:srgbClr val="00FF00"/>
                          </a:highlight>
                          <a:latin typeface="Times New Roman"/>
                          <a:ea typeface="Times New Roman"/>
                        </a:rPr>
                        <a:t>generala</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4.952</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4.518</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434</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0</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2.030</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567</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a:solidFill>
                            <a:srgbClr val="000000"/>
                          </a:solidFill>
                          <a:highlight>
                            <a:srgbClr val="00FF00"/>
                          </a:highlight>
                          <a:latin typeface="Times New Roman"/>
                          <a:ea typeface="Times New Roman"/>
                        </a:rPr>
                        <a:t>544</a:t>
                      </a:r>
                      <a:endParaRPr lang="en-US" sz="105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564</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514</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295</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highlight>
                            <a:srgbClr val="00FF00"/>
                          </a:highlight>
                          <a:latin typeface="Times New Roman"/>
                          <a:ea typeface="Times New Roman"/>
                        </a:rPr>
                        <a:t>4</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50" b="1" dirty="0">
                          <a:solidFill>
                            <a:srgbClr val="000000"/>
                          </a:solidFill>
                          <a:latin typeface="Times New Roman"/>
                          <a:ea typeface="Times New Roman"/>
                        </a:rPr>
                        <a:t>55,07%</a:t>
                      </a:r>
                      <a:endParaRPr lang="en-US" sz="1050" dirty="0">
                        <a:latin typeface="Arial"/>
                        <a:ea typeface="Times New Roman"/>
                      </a:endParaRPr>
                    </a:p>
                  </a:txBody>
                  <a:tcPr marL="61045" marR="6104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285720" y="1714488"/>
          <a:ext cx="8215368" cy="504857"/>
        </p:xfrm>
        <a:graphic>
          <a:graphicData uri="http://schemas.openxmlformats.org/drawingml/2006/table">
            <a:tbl>
              <a:tblPr/>
              <a:tblGrid>
                <a:gridCol w="379640"/>
                <a:gridCol w="2622325"/>
                <a:gridCol w="890513"/>
                <a:gridCol w="1106891"/>
                <a:gridCol w="996748"/>
                <a:gridCol w="890513"/>
                <a:gridCol w="672571"/>
                <a:gridCol w="656167"/>
              </a:tblGrid>
              <a:tr h="504857">
                <a:tc>
                  <a:txBody>
                    <a:bodyPr/>
                    <a:lstStyle/>
                    <a:p>
                      <a:pPr algn="ctr">
                        <a:spcAft>
                          <a:spcPts val="0"/>
                        </a:spcAft>
                      </a:pPr>
                      <a:r>
                        <a:rPr lang="en-US" sz="800" b="1" dirty="0">
                          <a:solidFill>
                            <a:srgbClr val="000000"/>
                          </a:solidFill>
                          <a:latin typeface="Times New Roman"/>
                          <a:ea typeface="Times New Roman"/>
                        </a:rPr>
                        <a:t>Nr</a:t>
                      </a:r>
                      <a:br>
                        <a:rPr lang="en-US" sz="800" b="1" dirty="0">
                          <a:solidFill>
                            <a:srgbClr val="000000"/>
                          </a:solidFill>
                          <a:latin typeface="Times New Roman"/>
                          <a:ea typeface="Times New Roman"/>
                        </a:rPr>
                      </a:br>
                      <a:r>
                        <a:rPr lang="en-US" sz="800" b="1" dirty="0" err="1">
                          <a:solidFill>
                            <a:srgbClr val="000000"/>
                          </a:solidFill>
                          <a:latin typeface="Times New Roman"/>
                          <a:ea typeface="Times New Roman"/>
                        </a:rPr>
                        <a:t>crt</a:t>
                      </a:r>
                      <a:endParaRPr lang="en-US" sz="800" dirty="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a:solidFill>
                            <a:srgbClr val="000000"/>
                          </a:solidFill>
                          <a:latin typeface="Times New Roman"/>
                          <a:ea typeface="Times New Roman"/>
                        </a:rPr>
                        <a:t>Denumire unitate</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a:solidFill>
                            <a:srgbClr val="000000"/>
                          </a:solidFill>
                          <a:latin typeface="Times New Roman"/>
                          <a:ea typeface="Times New Roman"/>
                        </a:rPr>
                        <a:t>Inscrisi 2019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dirty="0" err="1">
                          <a:solidFill>
                            <a:srgbClr val="000000"/>
                          </a:solidFill>
                          <a:latin typeface="Times New Roman"/>
                          <a:ea typeface="Times New Roman"/>
                        </a:rPr>
                        <a:t>Prezenti</a:t>
                      </a:r>
                      <a:r>
                        <a:rPr lang="en-US" sz="800" b="1" dirty="0">
                          <a:solidFill>
                            <a:srgbClr val="000000"/>
                          </a:solidFill>
                          <a:latin typeface="Times New Roman"/>
                          <a:ea typeface="Times New Roman"/>
                        </a:rPr>
                        <a:t> la </a:t>
                      </a:r>
                      <a:r>
                        <a:rPr lang="en-US" sz="800" b="1" dirty="0" err="1">
                          <a:solidFill>
                            <a:srgbClr val="000000"/>
                          </a:solidFill>
                          <a:latin typeface="Times New Roman"/>
                          <a:ea typeface="Times New Roman"/>
                        </a:rPr>
                        <a:t>ambele</a:t>
                      </a:r>
                      <a:r>
                        <a:rPr lang="en-US" sz="800" b="1" dirty="0">
                          <a:solidFill>
                            <a:srgbClr val="000000"/>
                          </a:solidFill>
                          <a:latin typeface="Times New Roman"/>
                          <a:ea typeface="Times New Roman"/>
                        </a:rPr>
                        <a:t> probe 2019</a:t>
                      </a:r>
                      <a:endParaRPr lang="en-US" sz="800" dirty="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a:solidFill>
                            <a:srgbClr val="000000"/>
                          </a:solidFill>
                          <a:latin typeface="Times New Roman"/>
                          <a:ea typeface="Times New Roman"/>
                        </a:rPr>
                        <a:t>Procent medii 2019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a:solidFill>
                            <a:srgbClr val="000000"/>
                          </a:solidFill>
                          <a:latin typeface="Times New Roman"/>
                          <a:ea typeface="Times New Roman"/>
                        </a:rPr>
                        <a:t>Procent medii 2018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a:solidFill>
                            <a:srgbClr val="000000"/>
                          </a:solidFill>
                          <a:latin typeface="Times New Roman"/>
                          <a:ea typeface="Times New Roman"/>
                        </a:rPr>
                        <a:t>Procent medii 2017</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b="1" dirty="0" err="1">
                          <a:solidFill>
                            <a:srgbClr val="000000"/>
                          </a:solidFill>
                          <a:latin typeface="Times New Roman"/>
                          <a:ea typeface="Times New Roman"/>
                        </a:rPr>
                        <a:t>Procent</a:t>
                      </a:r>
                      <a:r>
                        <a:rPr lang="en-US" sz="800" b="1" dirty="0">
                          <a:solidFill>
                            <a:srgbClr val="000000"/>
                          </a:solidFill>
                          <a:latin typeface="Times New Roman"/>
                          <a:ea typeface="Times New Roman"/>
                        </a:rPr>
                        <a:t> </a:t>
                      </a:r>
                      <a:r>
                        <a:rPr lang="en-US" sz="800" b="1" dirty="0" err="1">
                          <a:solidFill>
                            <a:srgbClr val="000000"/>
                          </a:solidFill>
                          <a:latin typeface="Times New Roman"/>
                          <a:ea typeface="Times New Roman"/>
                        </a:rPr>
                        <a:t>medii</a:t>
                      </a:r>
                      <a:r>
                        <a:rPr lang="en-US" sz="800" b="1" dirty="0">
                          <a:solidFill>
                            <a:srgbClr val="000000"/>
                          </a:solidFill>
                          <a:latin typeface="Times New Roman"/>
                          <a:ea typeface="Times New Roman"/>
                        </a:rPr>
                        <a:t> 2016</a:t>
                      </a:r>
                      <a:endParaRPr lang="en-US" sz="800" dirty="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 name="Tabel 2"/>
          <p:cNvGraphicFramePr>
            <a:graphicFrameLocks noGrp="1"/>
          </p:cNvGraphicFramePr>
          <p:nvPr/>
        </p:nvGraphicFramePr>
        <p:xfrm>
          <a:off x="285721" y="2285992"/>
          <a:ext cx="8215368" cy="3481770"/>
        </p:xfrm>
        <a:graphic>
          <a:graphicData uri="http://schemas.openxmlformats.org/drawingml/2006/table">
            <a:tbl>
              <a:tblPr/>
              <a:tblGrid>
                <a:gridCol w="379640"/>
                <a:gridCol w="2622325"/>
                <a:gridCol w="890513"/>
                <a:gridCol w="1106891"/>
                <a:gridCol w="996749"/>
                <a:gridCol w="890513"/>
                <a:gridCol w="672571"/>
                <a:gridCol w="656166"/>
              </a:tblGrid>
              <a:tr h="348177">
                <a:tc>
                  <a:txBody>
                    <a:bodyPr/>
                    <a:lstStyle/>
                    <a:p>
                      <a:pPr algn="ctr">
                        <a:spcAft>
                          <a:spcPts val="0"/>
                        </a:spcAft>
                      </a:pPr>
                      <a:r>
                        <a:rPr lang="en-US" sz="800" dirty="0">
                          <a:solidFill>
                            <a:srgbClr val="000000"/>
                          </a:solidFill>
                          <a:latin typeface="Times New Roman"/>
                          <a:ea typeface="Times New Roman"/>
                        </a:rPr>
                        <a:t>1</a:t>
                      </a:r>
                      <a:endParaRPr lang="en-US" sz="800" dirty="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SCOALA GIMNAZIALA "MIRCEA ELIADE"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118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98,31%</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97,78%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96,00%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96,46%</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SCOALA GIMNAZIALA "TRAIAN"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118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94,07%</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89,00%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98,02%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88,89%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3</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LICEUL TEORETIC "INDEPENDENTA" CALAFAT</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28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28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92,86%</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39,29%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78,26%</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76,92%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4</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COLEGIUL NATIONAL PEDAGOGIC "STEFAN VELOVAN"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122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121</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92,56%</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78,82%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96,61%</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76,62%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5</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SCOALA GIMNAZIALA "GHEORGHE TITEICA"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92,44%</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85,92%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93,90%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92,11%</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6</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COLEGIUL NATIONAL "FRATII BUZESTI"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150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149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91,95%</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94,19%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96,73%</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86,36%</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7</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SCOALA GIMNAZIALA PARTICULARA "ETHOS"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20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89,47%</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61,11%</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55,17%</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18,18%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LICEUL TEORETIC "HENRI COANDA"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63</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dirty="0">
                          <a:solidFill>
                            <a:srgbClr val="000000"/>
                          </a:solidFill>
                          <a:latin typeface="Times New Roman"/>
                          <a:ea typeface="Times New Roman"/>
                        </a:rPr>
                        <a:t>61</a:t>
                      </a:r>
                      <a:endParaRPr lang="en-US" sz="800" dirty="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86,89%</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56,60%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60,00%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50,00%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SCOALA GIMNAZIALA NR. 1 DABULENI</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45</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40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85,00%</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73,91%</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79,55%</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81,08%</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8177">
                <a:tc>
                  <a:txBody>
                    <a:bodyPr/>
                    <a:lstStyle/>
                    <a:p>
                      <a:pPr algn="ctr">
                        <a:spcAft>
                          <a:spcPts val="0"/>
                        </a:spcAft>
                      </a:pPr>
                      <a:r>
                        <a:rPr lang="en-US" sz="800">
                          <a:solidFill>
                            <a:srgbClr val="000000"/>
                          </a:solidFill>
                          <a:latin typeface="Times New Roman"/>
                          <a:ea typeface="Times New Roman"/>
                        </a:rPr>
                        <a:t>10</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COLEGIUL NATIONAL "ELENA CUZA" CRAIOVA</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63</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62</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b="1" dirty="0"/>
                        <a:t>82,26%</a:t>
                      </a: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US" sz="800">
                          <a:solidFill>
                            <a:srgbClr val="000000"/>
                          </a:solidFill>
                          <a:latin typeface="Times New Roman"/>
                          <a:ea typeface="Times New Roman"/>
                        </a:rPr>
                        <a:t>79,69%</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a:solidFill>
                            <a:srgbClr val="000000"/>
                          </a:solidFill>
                          <a:latin typeface="Times New Roman"/>
                          <a:ea typeface="Times New Roman"/>
                        </a:rPr>
                        <a:t>83,33%</a:t>
                      </a:r>
                      <a:endParaRPr lang="en-US" sz="80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800" dirty="0">
                          <a:solidFill>
                            <a:srgbClr val="000000"/>
                          </a:solidFill>
                          <a:latin typeface="Times New Roman"/>
                          <a:ea typeface="Times New Roman"/>
                        </a:rPr>
                        <a:t>94,29%</a:t>
                      </a:r>
                      <a:endParaRPr lang="en-US" sz="800" dirty="0">
                        <a:latin typeface="Arial"/>
                        <a:ea typeface="Times New Roman"/>
                      </a:endParaRPr>
                    </a:p>
                  </a:txBody>
                  <a:tcPr marL="62672" marR="626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5" name="Conector drept 4"/>
          <p:cNvCxnSpPr/>
          <p:nvPr/>
        </p:nvCxnSpPr>
        <p:spPr>
          <a:xfrm>
            <a:off x="3286116" y="1714488"/>
            <a:ext cx="2000264"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428596" y="4786322"/>
          <a:ext cx="8072490" cy="1133587"/>
        </p:xfrm>
        <a:graphic>
          <a:graphicData uri="http://schemas.openxmlformats.org/drawingml/2006/table">
            <a:tbl>
              <a:tblPr/>
              <a:tblGrid>
                <a:gridCol w="797305"/>
                <a:gridCol w="525567"/>
                <a:gridCol w="524950"/>
                <a:gridCol w="525567"/>
                <a:gridCol w="524950"/>
                <a:gridCol w="525567"/>
                <a:gridCol w="524950"/>
                <a:gridCol w="525567"/>
                <a:gridCol w="524950"/>
                <a:gridCol w="525567"/>
                <a:gridCol w="352025"/>
                <a:gridCol w="704050"/>
                <a:gridCol w="704050"/>
                <a:gridCol w="787425"/>
              </a:tblGrid>
              <a:tr h="369794">
                <a:tc>
                  <a:txBody>
                    <a:bodyPr/>
                    <a:lstStyle/>
                    <a:p>
                      <a:pPr algn="ctr">
                        <a:spcAft>
                          <a:spcPts val="0"/>
                        </a:spcAft>
                      </a:pPr>
                      <a:r>
                        <a:rPr lang="en-US" sz="1400" dirty="0" err="1">
                          <a:solidFill>
                            <a:srgbClr val="000000"/>
                          </a:solidFill>
                          <a:latin typeface="Times New Roman"/>
                          <a:ea typeface="Times New Roman"/>
                        </a:rPr>
                        <a:t>Absenţi</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err="1">
                          <a:solidFill>
                            <a:srgbClr val="000000"/>
                          </a:solidFill>
                          <a:latin typeface="Times New Roman"/>
                          <a:ea typeface="Times New Roman"/>
                        </a:rPr>
                        <a:t>între</a:t>
                      </a:r>
                      <a:r>
                        <a:rPr lang="en-US" sz="1400" dirty="0">
                          <a:solidFill>
                            <a:srgbClr val="000000"/>
                          </a:solidFill>
                          <a:latin typeface="Times New Roman"/>
                          <a:ea typeface="Times New Roman"/>
                        </a:rPr>
                        <a:t> 1 </a:t>
                      </a:r>
                      <a:r>
                        <a:rPr lang="en-US" sz="1400" dirty="0" err="1">
                          <a:solidFill>
                            <a:srgbClr val="000000"/>
                          </a:solidFill>
                          <a:latin typeface="Times New Roman"/>
                          <a:ea typeface="Times New Roman"/>
                        </a:rPr>
                        <a:t>și</a:t>
                      </a:r>
                      <a:r>
                        <a:rPr lang="en-US" sz="1400" dirty="0">
                          <a:solidFill>
                            <a:srgbClr val="000000"/>
                          </a:solidFill>
                          <a:latin typeface="Times New Roman"/>
                          <a:ea typeface="Times New Roman"/>
                        </a:rPr>
                        <a:t> 1,99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solidFill>
                            <a:srgbClr val="000000"/>
                          </a:solidFill>
                          <a:latin typeface="Times New Roman"/>
                          <a:ea typeface="Times New Roman"/>
                        </a:rPr>
                        <a:t>între 2 și 2,99</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err="1">
                          <a:solidFill>
                            <a:srgbClr val="000000"/>
                          </a:solidFill>
                          <a:latin typeface="Times New Roman"/>
                          <a:ea typeface="Times New Roman"/>
                        </a:rPr>
                        <a:t>între</a:t>
                      </a:r>
                      <a:r>
                        <a:rPr lang="en-US" sz="1400" dirty="0">
                          <a:solidFill>
                            <a:srgbClr val="000000"/>
                          </a:solidFill>
                          <a:latin typeface="Times New Roman"/>
                          <a:ea typeface="Times New Roman"/>
                        </a:rPr>
                        <a:t> 3 </a:t>
                      </a:r>
                      <a:r>
                        <a:rPr lang="en-US" sz="1400" dirty="0" err="1">
                          <a:solidFill>
                            <a:srgbClr val="000000"/>
                          </a:solidFill>
                          <a:latin typeface="Times New Roman"/>
                          <a:ea typeface="Times New Roman"/>
                        </a:rPr>
                        <a:t>și</a:t>
                      </a:r>
                      <a:r>
                        <a:rPr lang="en-US" sz="1400" dirty="0">
                          <a:solidFill>
                            <a:srgbClr val="000000"/>
                          </a:solidFill>
                          <a:latin typeface="Times New Roman"/>
                          <a:ea typeface="Times New Roman"/>
                        </a:rPr>
                        <a:t> 3,99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err="1">
                          <a:solidFill>
                            <a:srgbClr val="000000"/>
                          </a:solidFill>
                          <a:latin typeface="Times New Roman"/>
                          <a:ea typeface="Times New Roman"/>
                        </a:rPr>
                        <a:t>între</a:t>
                      </a:r>
                      <a:r>
                        <a:rPr lang="en-US" sz="1400" dirty="0">
                          <a:solidFill>
                            <a:srgbClr val="000000"/>
                          </a:solidFill>
                          <a:latin typeface="Times New Roman"/>
                          <a:ea typeface="Times New Roman"/>
                        </a:rPr>
                        <a:t> 4 </a:t>
                      </a:r>
                      <a:r>
                        <a:rPr lang="en-US" sz="1400" dirty="0" err="1">
                          <a:solidFill>
                            <a:srgbClr val="000000"/>
                          </a:solidFill>
                          <a:latin typeface="Times New Roman"/>
                          <a:ea typeface="Times New Roman"/>
                        </a:rPr>
                        <a:t>și</a:t>
                      </a:r>
                      <a:r>
                        <a:rPr lang="en-US" sz="1400" dirty="0">
                          <a:solidFill>
                            <a:srgbClr val="000000"/>
                          </a:solidFill>
                          <a:latin typeface="Times New Roman"/>
                          <a:ea typeface="Times New Roman"/>
                        </a:rPr>
                        <a:t> 4,99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solidFill>
                            <a:srgbClr val="000000"/>
                          </a:solidFill>
                          <a:latin typeface="Times New Roman"/>
                          <a:ea typeface="Times New Roman"/>
                        </a:rPr>
                        <a:t>între 5 și 5,99</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solidFill>
                            <a:srgbClr val="000000"/>
                          </a:solidFill>
                          <a:latin typeface="Times New Roman"/>
                          <a:ea typeface="Times New Roman"/>
                        </a:rPr>
                        <a:t>între 6 și 6,99</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err="1">
                          <a:solidFill>
                            <a:srgbClr val="000000"/>
                          </a:solidFill>
                          <a:latin typeface="Times New Roman"/>
                          <a:ea typeface="Times New Roman"/>
                        </a:rPr>
                        <a:t>între</a:t>
                      </a:r>
                      <a:r>
                        <a:rPr lang="en-US" sz="1400" dirty="0">
                          <a:solidFill>
                            <a:srgbClr val="000000"/>
                          </a:solidFill>
                          <a:latin typeface="Times New Roman"/>
                          <a:ea typeface="Times New Roman"/>
                        </a:rPr>
                        <a:t> 7 </a:t>
                      </a:r>
                      <a:r>
                        <a:rPr lang="en-US" sz="1400" dirty="0" err="1">
                          <a:solidFill>
                            <a:srgbClr val="000000"/>
                          </a:solidFill>
                          <a:latin typeface="Times New Roman"/>
                          <a:ea typeface="Times New Roman"/>
                        </a:rPr>
                        <a:t>și</a:t>
                      </a:r>
                      <a:r>
                        <a:rPr lang="en-US" sz="1400" dirty="0">
                          <a:solidFill>
                            <a:srgbClr val="000000"/>
                          </a:solidFill>
                          <a:latin typeface="Times New Roman"/>
                          <a:ea typeface="Times New Roman"/>
                        </a:rPr>
                        <a:t> 7,99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err="1">
                          <a:solidFill>
                            <a:srgbClr val="000000"/>
                          </a:solidFill>
                          <a:latin typeface="Times New Roman"/>
                          <a:ea typeface="Times New Roman"/>
                        </a:rPr>
                        <a:t>între</a:t>
                      </a:r>
                      <a:r>
                        <a:rPr lang="en-US" sz="1400" dirty="0">
                          <a:solidFill>
                            <a:srgbClr val="000000"/>
                          </a:solidFill>
                          <a:latin typeface="Times New Roman"/>
                          <a:ea typeface="Times New Roman"/>
                        </a:rPr>
                        <a:t> 8 </a:t>
                      </a:r>
                      <a:r>
                        <a:rPr lang="en-US" sz="1400" dirty="0" err="1">
                          <a:solidFill>
                            <a:srgbClr val="000000"/>
                          </a:solidFill>
                          <a:latin typeface="Times New Roman"/>
                          <a:ea typeface="Times New Roman"/>
                        </a:rPr>
                        <a:t>și</a:t>
                      </a:r>
                      <a:r>
                        <a:rPr lang="en-US" sz="1400" dirty="0">
                          <a:solidFill>
                            <a:srgbClr val="000000"/>
                          </a:solidFill>
                          <a:latin typeface="Times New Roman"/>
                          <a:ea typeface="Times New Roman"/>
                        </a:rPr>
                        <a:t> 8,99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err="1">
                          <a:solidFill>
                            <a:srgbClr val="000000"/>
                          </a:solidFill>
                          <a:latin typeface="Times New Roman"/>
                          <a:ea typeface="Times New Roman"/>
                        </a:rPr>
                        <a:t>între</a:t>
                      </a:r>
                      <a:r>
                        <a:rPr lang="en-US" sz="1400" dirty="0">
                          <a:solidFill>
                            <a:srgbClr val="000000"/>
                          </a:solidFill>
                          <a:latin typeface="Times New Roman"/>
                          <a:ea typeface="Times New Roman"/>
                        </a:rPr>
                        <a:t> 9 </a:t>
                      </a:r>
                      <a:r>
                        <a:rPr lang="en-US" sz="1400" dirty="0" err="1">
                          <a:solidFill>
                            <a:srgbClr val="000000"/>
                          </a:solidFill>
                          <a:latin typeface="Times New Roman"/>
                          <a:ea typeface="Times New Roman"/>
                        </a:rPr>
                        <a:t>și</a:t>
                      </a:r>
                      <a:r>
                        <a:rPr lang="en-US" sz="1400" dirty="0">
                          <a:solidFill>
                            <a:srgbClr val="000000"/>
                          </a:solidFill>
                          <a:latin typeface="Times New Roman"/>
                          <a:ea typeface="Times New Roman"/>
                        </a:rPr>
                        <a:t> 9,99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solidFill>
                            <a:srgbClr val="000000"/>
                          </a:solidFill>
                          <a:latin typeface="Times New Roman"/>
                          <a:ea typeface="Times New Roman"/>
                        </a:rPr>
                        <a:t>10</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dirty="0">
                          <a:solidFill>
                            <a:srgbClr val="000000"/>
                          </a:solidFill>
                          <a:latin typeface="Times New Roman"/>
                          <a:ea typeface="Times New Roman"/>
                        </a:rPr>
                        <a:t>Total general</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solidFill>
                            <a:srgbClr val="000000"/>
                          </a:solidFill>
                          <a:latin typeface="Times New Roman"/>
                          <a:ea typeface="Times New Roman"/>
                        </a:rPr>
                        <a:t>Procent dupa contestatii</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solidFill>
                            <a:srgbClr val="000000"/>
                          </a:solidFill>
                          <a:latin typeface="Times New Roman"/>
                          <a:ea typeface="Times New Roman"/>
                        </a:rPr>
                        <a:t>Inainte de contestatii</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147">
                <a:tc>
                  <a:txBody>
                    <a:bodyPr/>
                    <a:lstStyle/>
                    <a:p>
                      <a:pPr algn="ctr">
                        <a:spcAft>
                          <a:spcPts val="0"/>
                        </a:spcAft>
                      </a:pPr>
                      <a:r>
                        <a:rPr lang="en-US" sz="1400" b="1">
                          <a:solidFill>
                            <a:srgbClr val="000000"/>
                          </a:solidFill>
                          <a:highlight>
                            <a:srgbClr val="C0C0C0"/>
                          </a:highlight>
                          <a:latin typeface="Times New Roman"/>
                          <a:ea typeface="Times New Roman"/>
                        </a:rPr>
                        <a:t>351</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163</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268</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349</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425</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461</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577</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637</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648</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latin typeface="Times New Roman"/>
                          <a:ea typeface="Times New Roman"/>
                        </a:rPr>
                        <a:t>623</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dirty="0">
                          <a:solidFill>
                            <a:srgbClr val="000000"/>
                          </a:solidFill>
                          <a:highlight>
                            <a:srgbClr val="FFFF00"/>
                          </a:highlight>
                          <a:latin typeface="Times New Roman"/>
                          <a:ea typeface="Times New Roman"/>
                        </a:rPr>
                        <a:t>31</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a:solidFill>
                            <a:srgbClr val="000000"/>
                          </a:solidFill>
                          <a:highlight>
                            <a:srgbClr val="00FF00"/>
                          </a:highlight>
                          <a:latin typeface="Times New Roman"/>
                          <a:ea typeface="Times New Roman"/>
                        </a:rPr>
                        <a:t>4533</a:t>
                      </a:r>
                      <a:endParaRPr lang="en-US" sz="140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dirty="0">
                          <a:solidFill>
                            <a:srgbClr val="000000"/>
                          </a:solidFill>
                          <a:highlight>
                            <a:srgbClr val="00FFFF"/>
                          </a:highlight>
                          <a:latin typeface="Times New Roman"/>
                          <a:ea typeface="Times New Roman"/>
                        </a:rPr>
                        <a:t>71,19%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b="1" dirty="0">
                          <a:solidFill>
                            <a:srgbClr val="000000"/>
                          </a:solidFill>
                          <a:highlight>
                            <a:srgbClr val="FF00FF"/>
                          </a:highlight>
                          <a:latin typeface="Times New Roman"/>
                          <a:ea typeface="Times New Roman"/>
                        </a:rPr>
                        <a:t>71,09%</a:t>
                      </a:r>
                      <a:endParaRPr lang="en-US" sz="1400" dirty="0">
                        <a:latin typeface="Arial"/>
                        <a:ea typeface="Times New Roman"/>
                      </a:endParaRPr>
                    </a:p>
                  </a:txBody>
                  <a:tcPr marL="50426" marR="504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433" name="Rectangle 1"/>
          <p:cNvSpPr>
            <a:spLocks noChangeArrowheads="1"/>
          </p:cNvSpPr>
          <p:nvPr/>
        </p:nvSpPr>
        <p:spPr bwMode="auto">
          <a:xfrm>
            <a:off x="714348" y="3286124"/>
            <a:ext cx="7457234"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o-RO" sz="28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STATISTICĂ EVALUARE NAŢIONALĂ 2019</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Dreptunghi 4"/>
          <p:cNvSpPr/>
          <p:nvPr/>
        </p:nvSpPr>
        <p:spPr>
          <a:xfrm>
            <a:off x="357158" y="571480"/>
            <a:ext cx="8501122" cy="2554545"/>
          </a:xfrm>
          <a:prstGeom prst="rect">
            <a:avLst/>
          </a:prstGeom>
        </p:spPr>
        <p:txBody>
          <a:bodyPr wrap="square">
            <a:spAutoFit/>
          </a:bodyPr>
          <a:lstStyle/>
          <a:p>
            <a:pPr lvl="0" algn="ctr" fontAlgn="base">
              <a:spcBef>
                <a:spcPct val="0"/>
              </a:spcBef>
              <a:spcAft>
                <a:spcPct val="0"/>
              </a:spcAft>
            </a:pPr>
            <a:r>
              <a:rPr lang="en-US" dirty="0" smtClean="0">
                <a:latin typeface="Times New Roman" pitchFamily="18" charset="0"/>
                <a:ea typeface="Times New Roman" pitchFamily="18" charset="0"/>
                <a:cs typeface="Times New Roman" pitchFamily="18" charset="0"/>
              </a:rPr>
              <a:t>	</a:t>
            </a:r>
            <a:r>
              <a:rPr lang="ro-RO" sz="2000" dirty="0" smtClean="0">
                <a:latin typeface="Times New Roman" pitchFamily="18" charset="0"/>
                <a:ea typeface="Times New Roman" pitchFamily="18" charset="0"/>
                <a:cs typeface="Times New Roman" pitchFamily="18" charset="0"/>
              </a:rPr>
              <a:t>În anul școlar </a:t>
            </a:r>
            <a:r>
              <a:rPr lang="ro-RO" sz="2000" b="1" dirty="0" smtClean="0">
                <a:latin typeface="Times New Roman" pitchFamily="18" charset="0"/>
                <a:ea typeface="Times New Roman" pitchFamily="18" charset="0"/>
                <a:cs typeface="Times New Roman" pitchFamily="18" charset="0"/>
              </a:rPr>
              <a:t>2018-2019</a:t>
            </a:r>
            <a:r>
              <a:rPr lang="ro-RO" sz="2000" dirty="0" smtClean="0">
                <a:latin typeface="Times New Roman" pitchFamily="18" charset="0"/>
                <a:ea typeface="Times New Roman" pitchFamily="18" charset="0"/>
                <a:cs typeface="Times New Roman" pitchFamily="18" charset="0"/>
              </a:rPr>
              <a:t> la Evaluarea  Națională de la clasa a VIII-a au fost înscriși </a:t>
            </a:r>
            <a:r>
              <a:rPr lang="ro-RO" sz="2000" b="1" dirty="0" smtClean="0">
                <a:latin typeface="Times New Roman" pitchFamily="18" charset="0"/>
                <a:ea typeface="Times New Roman" pitchFamily="18" charset="0"/>
                <a:cs typeface="Times New Roman" pitchFamily="18" charset="0"/>
              </a:rPr>
              <a:t>4884</a:t>
            </a:r>
            <a:r>
              <a:rPr lang="ro-RO" sz="2000" dirty="0" smtClean="0">
                <a:latin typeface="Times New Roman" pitchFamily="18" charset="0"/>
                <a:ea typeface="Times New Roman" pitchFamily="18" charset="0"/>
                <a:cs typeface="Times New Roman" pitchFamily="18" charset="0"/>
              </a:rPr>
              <a:t>, prezentându-se </a:t>
            </a:r>
            <a:r>
              <a:rPr lang="ro-RO" sz="2000" b="1" dirty="0" smtClean="0">
                <a:latin typeface="Times New Roman" pitchFamily="18" charset="0"/>
                <a:ea typeface="Times New Roman" pitchFamily="18" charset="0"/>
                <a:cs typeface="Times New Roman" pitchFamily="18" charset="0"/>
              </a:rPr>
              <a:t>4533 </a:t>
            </a:r>
            <a:r>
              <a:rPr lang="ro-RO" sz="2000" dirty="0" smtClean="0">
                <a:latin typeface="Times New Roman" pitchFamily="18" charset="0"/>
                <a:ea typeface="Times New Roman" pitchFamily="18" charset="0"/>
                <a:cs typeface="Times New Roman" pitchFamily="18" charset="0"/>
              </a:rPr>
              <a:t> elevi </a:t>
            </a:r>
            <a:r>
              <a:rPr lang="en-US" sz="2000" dirty="0" smtClean="0">
                <a:latin typeface="Times New Roman" pitchFamily="18" charset="0"/>
                <a:ea typeface="Times New Roman" pitchFamily="18" charset="0"/>
                <a:cs typeface="Times New Roman" pitchFamily="18" charset="0"/>
              </a:rPr>
              <a:t>(</a:t>
            </a:r>
            <a:r>
              <a:rPr lang="en-US" sz="2000" b="1" dirty="0" smtClean="0">
                <a:latin typeface="Times New Roman" pitchFamily="18" charset="0"/>
                <a:ea typeface="Times New Roman" pitchFamily="18" charset="0"/>
                <a:cs typeface="Times New Roman" pitchFamily="18" charset="0"/>
              </a:rPr>
              <a:t>351</a:t>
            </a:r>
            <a:r>
              <a:rPr lang="en-US" sz="2000" dirty="0" smtClean="0">
                <a:latin typeface="Times New Roman" pitchFamily="18" charset="0"/>
                <a:ea typeface="Times New Roman" pitchFamily="18" charset="0"/>
                <a:cs typeface="Times New Roman" pitchFamily="18" charset="0"/>
              </a:rPr>
              <a:t> </a:t>
            </a:r>
            <a:r>
              <a:rPr lang="en-US" sz="2000" dirty="0" err="1" smtClean="0">
                <a:latin typeface="Times New Roman" pitchFamily="18" charset="0"/>
                <a:ea typeface="Times New Roman" pitchFamily="18" charset="0"/>
                <a:cs typeface="Times New Roman" pitchFamily="18" charset="0"/>
              </a:rPr>
              <a:t>elevi</a:t>
            </a:r>
            <a:r>
              <a:rPr lang="en-US" sz="2000" dirty="0" smtClean="0">
                <a:latin typeface="Times New Roman" pitchFamily="18" charset="0"/>
                <a:ea typeface="Times New Roman" pitchFamily="18" charset="0"/>
                <a:cs typeface="Times New Roman" pitchFamily="18" charset="0"/>
              </a:rPr>
              <a:t> au </a:t>
            </a:r>
            <a:r>
              <a:rPr lang="en-US" sz="2000" dirty="0" err="1" smtClean="0">
                <a:latin typeface="Times New Roman" pitchFamily="18" charset="0"/>
                <a:ea typeface="Times New Roman" pitchFamily="18" charset="0"/>
                <a:cs typeface="Times New Roman" pitchFamily="18" charset="0"/>
              </a:rPr>
              <a:t>fost</a:t>
            </a:r>
            <a:r>
              <a:rPr lang="en-US" sz="2000" dirty="0" smtClean="0">
                <a:latin typeface="Times New Roman" pitchFamily="18" charset="0"/>
                <a:ea typeface="Times New Roman" pitchFamily="18" charset="0"/>
                <a:cs typeface="Times New Roman" pitchFamily="18" charset="0"/>
              </a:rPr>
              <a:t> </a:t>
            </a:r>
            <a:r>
              <a:rPr lang="en-US" sz="2000" dirty="0" err="1" smtClean="0">
                <a:latin typeface="Times New Roman" pitchFamily="18" charset="0"/>
                <a:ea typeface="Times New Roman" pitchFamily="18" charset="0"/>
                <a:cs typeface="Times New Roman" pitchFamily="18" charset="0"/>
              </a:rPr>
              <a:t>absen</a:t>
            </a:r>
            <a:r>
              <a:rPr lang="ro-RO" sz="2000" dirty="0" smtClean="0">
                <a:latin typeface="Times New Roman" pitchFamily="18" charset="0"/>
                <a:ea typeface="Times New Roman" pitchFamily="18" charset="0"/>
                <a:cs typeface="Times New Roman" pitchFamily="18" charset="0"/>
              </a:rPr>
              <a:t>ţi</a:t>
            </a:r>
            <a:r>
              <a:rPr lang="en-US" sz="2000" dirty="0" smtClean="0">
                <a:latin typeface="Times New Roman" pitchFamily="18" charset="0"/>
                <a:ea typeface="Times New Roman" pitchFamily="18" charset="0"/>
                <a:cs typeface="Times New Roman" pitchFamily="18" charset="0"/>
              </a:rPr>
              <a:t>)</a:t>
            </a:r>
            <a:r>
              <a:rPr lang="ro-RO" sz="2000" dirty="0" smtClean="0">
                <a:latin typeface="Times New Roman" pitchFamily="18" charset="0"/>
                <a:ea typeface="Times New Roman" pitchFamily="18" charset="0"/>
                <a:cs typeface="Times New Roman" pitchFamily="18" charset="0"/>
              </a:rPr>
              <a:t>.</a:t>
            </a:r>
            <a:endParaRPr lang="en-US" sz="2000" dirty="0" smtClean="0">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en-US" dirty="0" smtClean="0">
              <a:latin typeface="Times New Roman" pitchFamily="18" charset="0"/>
              <a:ea typeface="Times New Roman" pitchFamily="18" charset="0"/>
              <a:cs typeface="Times New Roman" pitchFamily="18" charset="0"/>
            </a:endParaRPr>
          </a:p>
          <a:p>
            <a:pPr lvl="0" algn="ctr" fontAlgn="base">
              <a:spcBef>
                <a:spcPct val="0"/>
              </a:spcBef>
              <a:spcAft>
                <a:spcPct val="0"/>
              </a:spcAft>
            </a:pPr>
            <a:r>
              <a:rPr lang="ro-RO" dirty="0" smtClean="0">
                <a:solidFill>
                  <a:srgbClr val="00B050"/>
                </a:solidFill>
                <a:latin typeface="Times New Roman" pitchFamily="18" charset="0"/>
                <a:ea typeface="Times New Roman" pitchFamily="18" charset="0"/>
                <a:cs typeface="Times New Roman" pitchFamily="18" charset="0"/>
              </a:rPr>
              <a:t> </a:t>
            </a:r>
            <a:r>
              <a:rPr lang="ro-RO" dirty="0" smtClean="0">
                <a:latin typeface="Times New Roman" pitchFamily="18" charset="0"/>
                <a:ea typeface="Times New Roman" pitchFamily="18" charset="0"/>
                <a:cs typeface="Times New Roman" pitchFamily="18" charset="0"/>
              </a:rPr>
              <a:t>Nu a fost eliminat nici un elev din examen la disciplina matematică. </a:t>
            </a:r>
            <a:endParaRPr lang="en-US" dirty="0" smtClean="0">
              <a:latin typeface="Times New Roman" pitchFamily="18" charset="0"/>
              <a:ea typeface="Times New Roman" pitchFamily="18" charset="0"/>
              <a:cs typeface="Times New Roman" pitchFamily="18" charset="0"/>
            </a:endParaRPr>
          </a:p>
          <a:p>
            <a:pPr lvl="0" algn="ctr" fontAlgn="base">
              <a:spcBef>
                <a:spcPct val="0"/>
              </a:spcBef>
              <a:spcAft>
                <a:spcPct val="0"/>
              </a:spcAft>
            </a:pPr>
            <a:endParaRPr lang="en-US" dirty="0" smtClean="0">
              <a:latin typeface="Times New Roman" pitchFamily="18" charset="0"/>
              <a:ea typeface="Times New Roman" pitchFamily="18" charset="0"/>
              <a:cs typeface="Times New Roman" pitchFamily="18" charset="0"/>
            </a:endParaRPr>
          </a:p>
          <a:p>
            <a:pPr lvl="0" algn="ctr" fontAlgn="base">
              <a:spcBef>
                <a:spcPct val="0"/>
              </a:spcBef>
              <a:spcAft>
                <a:spcPct val="0"/>
              </a:spcAft>
            </a:pPr>
            <a:r>
              <a:rPr lang="en-US" sz="2400" dirty="0" smtClean="0">
                <a:latin typeface="Times New Roman" pitchFamily="18" charset="0"/>
                <a:ea typeface="Times New Roman" pitchFamily="18" charset="0"/>
                <a:cs typeface="Times New Roman" pitchFamily="18" charset="0"/>
              </a:rPr>
              <a:t> </a:t>
            </a:r>
            <a:r>
              <a:rPr lang="ro-RO" sz="2400" dirty="0" smtClean="0">
                <a:latin typeface="Times New Roman" pitchFamily="18" charset="0"/>
                <a:ea typeface="Times New Roman" pitchFamily="18" charset="0"/>
                <a:cs typeface="Times New Roman" pitchFamily="18" charset="0"/>
              </a:rPr>
              <a:t>Procentul notelor peste 5 a fost de </a:t>
            </a:r>
            <a:r>
              <a:rPr lang="ro-RO" sz="2400" b="1" dirty="0" smtClean="0">
                <a:latin typeface="Times New Roman" pitchFamily="18" charset="0"/>
                <a:ea typeface="Times New Roman" pitchFamily="18" charset="0"/>
                <a:cs typeface="Times New Roman" pitchFamily="18" charset="0"/>
              </a:rPr>
              <a:t>71,19%.</a:t>
            </a:r>
            <a:endParaRPr lang="en-US" sz="2400" dirty="0" smtClean="0">
              <a:latin typeface="Arial" pitchFamily="34" charset="0"/>
              <a:cs typeface="Arial" pitchFamily="34" charset="0"/>
            </a:endParaRPr>
          </a:p>
          <a:p>
            <a:pPr lvl="0" algn="ctr" eaLnBrk="0" fontAlgn="base" hangingPunct="0">
              <a:spcBef>
                <a:spcPct val="0"/>
              </a:spcBef>
              <a:spcAft>
                <a:spcPct val="0"/>
              </a:spcAft>
            </a:pPr>
            <a:r>
              <a:rPr lang="ro-RO" sz="2400" dirty="0" smtClean="0">
                <a:solidFill>
                  <a:srgbClr val="00B050"/>
                </a:solidFill>
                <a:latin typeface="Times New Roman" pitchFamily="18" charset="0"/>
                <a:ea typeface="Times New Roman" pitchFamily="18" charset="0"/>
                <a:cs typeface="Times New Roman" pitchFamily="18" charset="0"/>
              </a:rPr>
              <a:t>            </a:t>
            </a:r>
            <a:endParaRPr lang="en-US" sz="2400" dirty="0" smtClean="0">
              <a:solidFill>
                <a:srgbClr val="00B050"/>
              </a:solidFill>
              <a:latin typeface="Times New Roman" pitchFamily="18" charset="0"/>
              <a:ea typeface="Times New Roman" pitchFamily="18" charset="0"/>
              <a:cs typeface="Times New Roman" pitchFamily="18" charset="0"/>
            </a:endParaRPr>
          </a:p>
          <a:p>
            <a:pPr lvl="0" algn="ctr" eaLnBrk="0" fontAlgn="base" hangingPunct="0">
              <a:spcBef>
                <a:spcPct val="0"/>
              </a:spcBef>
              <a:spcAft>
                <a:spcPct val="0"/>
              </a:spcAft>
            </a:pPr>
            <a:r>
              <a:rPr lang="ro-RO" dirty="0" smtClean="0">
                <a:latin typeface="Times New Roman" pitchFamily="18" charset="0"/>
                <a:ea typeface="Times New Roman" pitchFamily="18" charset="0"/>
                <a:cs typeface="Times New Roman" pitchFamily="18" charset="0"/>
              </a:rPr>
              <a:t>  </a:t>
            </a:r>
            <a:endParaRPr lang="en-US" sz="1600" dirty="0" smtClean="0">
              <a:latin typeface="Arial" pitchFamily="34" charset="0"/>
              <a:cs typeface="Arial"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457" name="Object 1"/>
          <p:cNvGraphicFramePr>
            <a:graphicFrameLocks noChangeAspect="1"/>
          </p:cNvGraphicFramePr>
          <p:nvPr/>
        </p:nvGraphicFramePr>
        <p:xfrm>
          <a:off x="357158" y="1500174"/>
          <a:ext cx="8201028" cy="3786214"/>
        </p:xfrm>
        <a:graphic>
          <a:graphicData uri="http://schemas.openxmlformats.org/presentationml/2006/ole">
            <p:oleObj spid="_x0000_s19457" name="Diagramă" r:id="rId3" imgW="7772400" imgH="2314651" progId="MSGraph.Chart.8">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p:cNvGraphicFramePr>
            <a:graphicFrameLocks noGrp="1"/>
          </p:cNvGraphicFramePr>
          <p:nvPr/>
        </p:nvGraphicFramePr>
        <p:xfrm>
          <a:off x="785786" y="285733"/>
          <a:ext cx="7143800" cy="6406916"/>
        </p:xfrm>
        <a:graphic>
          <a:graphicData uri="http://schemas.openxmlformats.org/drawingml/2006/table">
            <a:tbl>
              <a:tblPr/>
              <a:tblGrid>
                <a:gridCol w="584607"/>
                <a:gridCol w="2922247"/>
                <a:gridCol w="1488093"/>
                <a:gridCol w="1244574"/>
                <a:gridCol w="904279"/>
              </a:tblGrid>
              <a:tr h="297068">
                <a:tc>
                  <a:txBody>
                    <a:bodyPr/>
                    <a:lstStyle/>
                    <a:p>
                      <a:pPr algn="ctr">
                        <a:spcAft>
                          <a:spcPts val="0"/>
                        </a:spcAft>
                      </a:pPr>
                      <a:r>
                        <a:rPr lang="en-US" sz="1000" dirty="0">
                          <a:solidFill>
                            <a:srgbClr val="000000"/>
                          </a:solidFill>
                          <a:latin typeface="Times New Roman"/>
                          <a:ea typeface="Times New Roman"/>
                        </a:rPr>
                        <a:t>Nr.crt</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err="1">
                          <a:solidFill>
                            <a:srgbClr val="000000"/>
                          </a:solidFill>
                          <a:latin typeface="Times New Roman"/>
                          <a:ea typeface="Times New Roman"/>
                        </a:rPr>
                        <a:t>Unitatea</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Note de 10 - </a:t>
                      </a:r>
                      <a:r>
                        <a:rPr lang="en-US" sz="1000" dirty="0" err="1">
                          <a:solidFill>
                            <a:srgbClr val="000000"/>
                          </a:solidFill>
                          <a:latin typeface="Times New Roman"/>
                          <a:ea typeface="Times New Roman"/>
                        </a:rPr>
                        <a:t>limba</a:t>
                      </a:r>
                      <a:r>
                        <a:rPr lang="en-US" sz="1000" dirty="0">
                          <a:solidFill>
                            <a:srgbClr val="000000"/>
                          </a:solidFill>
                          <a:latin typeface="Times New Roman"/>
                          <a:ea typeface="Times New Roman"/>
                        </a:rPr>
                        <a:t> </a:t>
                      </a:r>
                      <a:r>
                        <a:rPr lang="en-US" sz="1000" dirty="0" err="1">
                          <a:solidFill>
                            <a:srgbClr val="000000"/>
                          </a:solidFill>
                          <a:latin typeface="Times New Roman"/>
                          <a:ea typeface="Times New Roman"/>
                        </a:rPr>
                        <a:t>romana</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Note de 10 - </a:t>
                      </a:r>
                      <a:r>
                        <a:rPr lang="en-US" sz="1000" dirty="0" err="1">
                          <a:solidFill>
                            <a:srgbClr val="000000"/>
                          </a:solidFill>
                          <a:latin typeface="Times New Roman"/>
                          <a:ea typeface="Times New Roman"/>
                        </a:rPr>
                        <a:t>matematica</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Total general</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SCOALA GIMNAZIALA "MIRCEA ELIADE" CRAIOVA</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19</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SCOALA GIMNAZIALA "GHEORGHE TITEICA" CRAIOVA</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28</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COLEGIUL NATIONAL "FRATII BUZESTI" CRAIOVA</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7</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15</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22</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"TRAIAN"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9</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8</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17</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5</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LICEUL TEORETIC "TUDOR ARGHEZI"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5</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8</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13</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772">
                <a:tc>
                  <a:txBody>
                    <a:bodyPr/>
                    <a:lstStyle/>
                    <a:p>
                      <a:pPr algn="ctr">
                        <a:spcAft>
                          <a:spcPts val="0"/>
                        </a:spcAft>
                      </a:pPr>
                      <a:r>
                        <a:rPr lang="en-US" sz="1000">
                          <a:solidFill>
                            <a:srgbClr val="000000"/>
                          </a:solidFill>
                          <a:latin typeface="Times New Roman"/>
                          <a:ea typeface="Times New Roman"/>
                        </a:rPr>
                        <a:t>6</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COLEGIUL NATIONAL PEDAGOGIC "STEFAN VELOVAN"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7</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5</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12</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7</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"SF. DUMITRU"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6</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5</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11</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8</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COLEGIUL NATIONAL "CAROL I"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6</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10</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9</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"SF. GHEORGHE"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5</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9</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10</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FILIASI</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7</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11</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"NICOLAE BALCESCU"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6</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4772">
                <a:tc>
                  <a:txBody>
                    <a:bodyPr/>
                    <a:lstStyle/>
                    <a:p>
                      <a:pPr algn="ctr">
                        <a:spcAft>
                          <a:spcPts val="0"/>
                        </a:spcAft>
                      </a:pPr>
                      <a:r>
                        <a:rPr lang="en-US" sz="1000">
                          <a:solidFill>
                            <a:srgbClr val="000000"/>
                          </a:solidFill>
                          <a:latin typeface="Times New Roman"/>
                          <a:ea typeface="Times New Roman"/>
                        </a:rPr>
                        <a:t>12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"ALEXANDRU MACEDONSKI"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5</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"MIHAI VITEAZUL"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5</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"NICOLAE ROMANESCU"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5</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15</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COLEGIUL NATIONAL "ELENA CUZA"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en-US" sz="1000">
                        <a:latin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16</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"ELENA FARAGO"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17</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"MIHAI EMINESCU"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4</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18</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LICEUL TEORETIC "HENRI COANDA"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19</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"ELIZA OPRAN" ISALNITA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3</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343">
                <a:tc>
                  <a:txBody>
                    <a:bodyPr/>
                    <a:lstStyle/>
                    <a:p>
                      <a:pPr algn="ctr">
                        <a:spcAft>
                          <a:spcPts val="0"/>
                        </a:spcAft>
                      </a:pPr>
                      <a:r>
                        <a:rPr lang="en-US" sz="1000">
                          <a:solidFill>
                            <a:srgbClr val="000000"/>
                          </a:solidFill>
                          <a:latin typeface="Times New Roman"/>
                          <a:ea typeface="Times New Roman"/>
                        </a:rPr>
                        <a:t>20</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SCOALA GIMNAZIALA "GHEORGHE BIBESCU" CRAIOVA</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2</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a:solidFill>
                            <a:srgbClr val="000000"/>
                          </a:solidFill>
                          <a:latin typeface="Times New Roman"/>
                          <a:ea typeface="Times New Roman"/>
                        </a:rPr>
                        <a:t>1</a:t>
                      </a:r>
                      <a:endParaRPr lang="en-US" sz="100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000" dirty="0">
                          <a:solidFill>
                            <a:srgbClr val="000000"/>
                          </a:solidFill>
                          <a:latin typeface="Times New Roman"/>
                          <a:ea typeface="Times New Roman"/>
                        </a:rPr>
                        <a:t>3</a:t>
                      </a:r>
                      <a:endParaRPr lang="en-US" sz="1000" dirty="0">
                        <a:latin typeface="Arial"/>
                        <a:ea typeface="Times New Roman"/>
                      </a:endParaRPr>
                    </a:p>
                  </a:txBody>
                  <a:tcPr marL="33687" marR="33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357158" y="1428736"/>
            <a:ext cx="7429552" cy="1107996"/>
          </a:xfrm>
          <a:prstGeom prst="rect">
            <a:avLst/>
          </a:prstGeom>
        </p:spPr>
        <p:txBody>
          <a:bodyPr wrap="square">
            <a:spAutoFit/>
          </a:bodyPr>
          <a:lstStyle/>
          <a:p>
            <a:r>
              <a:rPr lang="en-US" sz="2400" b="1" dirty="0" smtClean="0"/>
              <a:t>B.   BACALAUREAT  NAŢIONAL </a:t>
            </a:r>
            <a:r>
              <a:rPr lang="ro-RO" altLang="en-US" sz="2400" b="1" dirty="0" smtClean="0"/>
              <a:t>2019</a:t>
            </a:r>
            <a:r>
              <a:rPr lang="ro-RO" sz="2400" dirty="0" smtClean="0"/>
              <a:t/>
            </a:r>
            <a:br>
              <a:rPr lang="ro-RO" sz="2400" dirty="0" smtClean="0"/>
            </a:br>
            <a:r>
              <a:rPr lang="ro-RO" sz="2400" b="1" i="1" dirty="0" smtClean="0"/>
              <a:t>Sesiunea iunie - iulie</a:t>
            </a:r>
            <a:r>
              <a:rPr lang="ro-RO" dirty="0" smtClean="0"/>
              <a:t/>
            </a:r>
            <a:br>
              <a:rPr lang="ro-RO" dirty="0" smtClean="0"/>
            </a:br>
            <a:endParaRPr lang="en-US" dirty="0"/>
          </a:p>
        </p:txBody>
      </p:sp>
      <p:sp>
        <p:nvSpPr>
          <p:cNvPr id="6" name="CasetăText 5"/>
          <p:cNvSpPr txBox="1"/>
          <p:nvPr/>
        </p:nvSpPr>
        <p:spPr>
          <a:xfrm>
            <a:off x="357158" y="2500306"/>
            <a:ext cx="8143932" cy="2523768"/>
          </a:xfrm>
          <a:prstGeom prst="rect">
            <a:avLst/>
          </a:prstGeom>
          <a:noFill/>
        </p:spPr>
        <p:txBody>
          <a:bodyPr wrap="square" rtlCol="0">
            <a:spAutoFit/>
          </a:bodyPr>
          <a:lstStyle/>
          <a:p>
            <a:r>
              <a:rPr lang="ro-RO" sz="2000" dirty="0" smtClean="0"/>
              <a:t>La examenul de Bacalaureat din sesiunea </a:t>
            </a:r>
            <a:r>
              <a:rPr lang="ro-RO" sz="2000" b="1" dirty="0" smtClean="0"/>
              <a:t>iunie-iulie</a:t>
            </a:r>
            <a:r>
              <a:rPr lang="ro-RO" sz="2000" dirty="0" smtClean="0"/>
              <a:t> </a:t>
            </a:r>
            <a:r>
              <a:rPr lang="ro-RO" sz="2000" b="1" dirty="0" smtClean="0"/>
              <a:t>2019</a:t>
            </a:r>
            <a:r>
              <a:rPr lang="ro-RO" sz="2000" dirty="0" smtClean="0"/>
              <a:t>, au fost înscriși, </a:t>
            </a:r>
            <a:r>
              <a:rPr lang="ro-RO" sz="2000" b="1" dirty="0" smtClean="0"/>
              <a:t>4428 </a:t>
            </a:r>
            <a:r>
              <a:rPr lang="ro-RO" sz="2000" dirty="0" smtClean="0"/>
              <a:t>candidați, din care </a:t>
            </a:r>
            <a:r>
              <a:rPr lang="ro-RO" sz="2000" b="1" dirty="0" smtClean="0"/>
              <a:t>reușiți 2752 </a:t>
            </a:r>
            <a:r>
              <a:rPr lang="en-GB" sz="2000" b="1" dirty="0" smtClean="0"/>
              <a:t>(66,80%), </a:t>
            </a:r>
            <a:r>
              <a:rPr lang="en-GB" sz="2000" b="1" dirty="0" err="1" smtClean="0"/>
              <a:t>neprezentați</a:t>
            </a:r>
            <a:r>
              <a:rPr lang="en-GB" sz="2000" b="1" dirty="0" smtClean="0"/>
              <a:t> 308 (6,95%), </a:t>
            </a:r>
            <a:r>
              <a:rPr lang="en-GB" sz="2000" b="1" dirty="0" err="1" smtClean="0"/>
              <a:t>eliminați</a:t>
            </a:r>
            <a:r>
              <a:rPr lang="en-GB" sz="2000" b="1" dirty="0" smtClean="0"/>
              <a:t> 5 (0,11%). </a:t>
            </a:r>
          </a:p>
          <a:p>
            <a:endParaRPr lang="en-GB" sz="2000" b="1" dirty="0" smtClean="0"/>
          </a:p>
          <a:p>
            <a:r>
              <a:rPr lang="en-GB" sz="2000" dirty="0" err="1" smtClean="0"/>
              <a:t>Procentul</a:t>
            </a:r>
            <a:r>
              <a:rPr lang="en-GB" sz="2000" dirty="0" smtClean="0"/>
              <a:t> de </a:t>
            </a:r>
            <a:r>
              <a:rPr lang="en-GB" sz="2000" dirty="0" err="1" smtClean="0"/>
              <a:t>promovabilitate</a:t>
            </a:r>
            <a:r>
              <a:rPr lang="en-GB" sz="2000" dirty="0" smtClean="0"/>
              <a:t> </a:t>
            </a:r>
            <a:r>
              <a:rPr lang="ro-RO" sz="2000" dirty="0" smtClean="0"/>
              <a:t>î</a:t>
            </a:r>
            <a:r>
              <a:rPr lang="en-GB" sz="2000" dirty="0" smtClean="0"/>
              <a:t>n </a:t>
            </a:r>
            <a:r>
              <a:rPr lang="en-GB" sz="2000" dirty="0" err="1" smtClean="0"/>
              <a:t>judeţul</a:t>
            </a:r>
            <a:r>
              <a:rPr lang="en-GB" sz="2000" dirty="0" smtClean="0"/>
              <a:t> </a:t>
            </a:r>
            <a:r>
              <a:rPr lang="en-GB" sz="2000" dirty="0" err="1" smtClean="0"/>
              <a:t>Dolj</a:t>
            </a:r>
            <a:r>
              <a:rPr lang="en-GB" sz="2000" dirty="0" smtClean="0"/>
              <a:t>, </a:t>
            </a:r>
            <a:r>
              <a:rPr lang="en-GB" sz="2000" dirty="0" err="1" smtClean="0"/>
              <a:t>bacalaureat</a:t>
            </a:r>
            <a:r>
              <a:rPr lang="en-GB" sz="2000" dirty="0" smtClean="0"/>
              <a:t> </a:t>
            </a:r>
            <a:r>
              <a:rPr lang="en-GB" sz="2000" b="1" dirty="0" smtClean="0"/>
              <a:t>2019, </a:t>
            </a:r>
            <a:r>
              <a:rPr lang="en-GB" sz="2000" b="1" dirty="0" err="1" smtClean="0"/>
              <a:t>sesiunea</a:t>
            </a:r>
            <a:r>
              <a:rPr lang="en-GB" sz="2000" b="1" dirty="0" smtClean="0"/>
              <a:t> </a:t>
            </a:r>
            <a:r>
              <a:rPr lang="en-GB" sz="2000" b="1" dirty="0" err="1" smtClean="0"/>
              <a:t>iunie-iulie</a:t>
            </a:r>
            <a:r>
              <a:rPr lang="en-GB" sz="2000" b="1" dirty="0" smtClean="0"/>
              <a:t> a </a:t>
            </a:r>
            <a:r>
              <a:rPr lang="en-GB" sz="2000" b="1" dirty="0" err="1" smtClean="0"/>
              <a:t>fost</a:t>
            </a:r>
            <a:r>
              <a:rPr lang="en-GB" sz="2000" b="1" dirty="0" smtClean="0"/>
              <a:t> </a:t>
            </a:r>
            <a:r>
              <a:rPr lang="ro-RO" sz="2000" b="1" dirty="0" smtClean="0"/>
              <a:t>î</a:t>
            </a:r>
            <a:r>
              <a:rPr lang="en-GB" sz="2000" b="1" dirty="0" err="1" smtClean="0"/>
              <a:t>nainte</a:t>
            </a:r>
            <a:r>
              <a:rPr lang="en-GB" sz="2000" b="1" dirty="0" smtClean="0"/>
              <a:t> de </a:t>
            </a:r>
            <a:r>
              <a:rPr lang="en-GB" sz="2000" b="1" dirty="0" err="1" smtClean="0"/>
              <a:t>contestaţii</a:t>
            </a:r>
            <a:r>
              <a:rPr lang="en-US" sz="2000" b="1" dirty="0" smtClean="0"/>
              <a:t>: 63,83%, </a:t>
            </a:r>
            <a:r>
              <a:rPr lang="en-US" sz="2000" b="1" dirty="0" err="1" smtClean="0"/>
              <a:t>iar</a:t>
            </a:r>
            <a:r>
              <a:rPr lang="en-US" sz="2000" b="1" dirty="0" smtClean="0"/>
              <a:t> </a:t>
            </a:r>
            <a:r>
              <a:rPr lang="en-US" sz="2000" b="1" dirty="0" err="1" smtClean="0"/>
              <a:t>după</a:t>
            </a:r>
            <a:r>
              <a:rPr lang="en-US" sz="2000" b="1" dirty="0" smtClean="0"/>
              <a:t> </a:t>
            </a:r>
            <a:r>
              <a:rPr lang="en-US" sz="2000" b="1" dirty="0" err="1" smtClean="0"/>
              <a:t>contestaţii</a:t>
            </a:r>
            <a:r>
              <a:rPr lang="en-US" sz="2000" b="1" dirty="0" smtClean="0"/>
              <a:t> a </a:t>
            </a:r>
            <a:r>
              <a:rPr lang="en-US" sz="2000" b="1" dirty="0" err="1" smtClean="0"/>
              <a:t>fost</a:t>
            </a:r>
            <a:r>
              <a:rPr lang="en-US" sz="2000" b="1" dirty="0" smtClean="0"/>
              <a:t> de </a:t>
            </a:r>
            <a:r>
              <a:rPr lang="en-GB" sz="2000" b="1" dirty="0" smtClean="0"/>
              <a:t>66,80%.</a:t>
            </a:r>
            <a:endParaRPr lang="en-US" sz="2000" dirty="0" smtClean="0"/>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254</TotalTime>
  <Words>5024</Words>
  <Application>Microsoft Office PowerPoint</Application>
  <PresentationFormat>On-screen Show (4:3)</PresentationFormat>
  <Paragraphs>1709</Paragraphs>
  <Slides>38</Slides>
  <Notes>1</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Temă Office</vt:lpstr>
      <vt:lpstr>Diagramă</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  Calendarul Olimpiadei Naționale de Matematică 2020  </vt:lpstr>
      <vt:lpstr>CONCURSUL NAȚIONAL DE MATEMATICĂ APLICATĂ “Adolf Haimovici”   - etapa județeană va avea loc în data de 22 sau 29 februarie 2020, la COLEGIUL TEHNIC “ENERGETIC”, CRAIOVA;  -etapa natională va avea loc la Iaşi în perioada  15 - 17 mai 2020. </vt:lpstr>
      <vt:lpstr>  CONCURSURI DE MATEMATICĂ  ORGANIZATE ÎN JUDEȚUL DOLJ. ANUL ȘCOLAR 2019 - 2020 </vt:lpstr>
      <vt:lpstr>CONCURSURI DE MATEMATICĂ  ORGANIZATE ÎN JUDEȚUL DOLJ. ANUL ȘCOLAR 2019 - 2020</vt:lpstr>
      <vt:lpstr>ORGANIZAREA CERCURILOR PEDAGOGICE 2019-2020</vt:lpstr>
      <vt:lpstr>ORGANIZAREA CERCURILOR PEDAGOGICE 2019-2020</vt:lpstr>
      <vt:lpstr>Slide 27</vt:lpstr>
      <vt:lpstr>Slide 28</vt:lpstr>
      <vt:lpstr>Slide 29</vt:lpstr>
      <vt:lpstr>Slide 30</vt:lpstr>
      <vt:lpstr>STRUCTURA ANULUI ȘCOLAR 2019-2020</vt:lpstr>
      <vt:lpstr>STRUCTURA ANULUI ȘCOLAR 2019-2020</vt:lpstr>
      <vt:lpstr>PROGRAMA LA CLASA a VII-a</vt:lpstr>
      <vt:lpstr>PROGRAMA LA CLASA a VII-a</vt:lpstr>
      <vt:lpstr>PROGRAMA LA CLASA a VII-a</vt:lpstr>
      <vt:lpstr>PERIOADA DE DESFĂȘURARE A EXAMENELOR CORIGENȚĂ 2019-2020</vt:lpstr>
      <vt:lpstr>SCRISOAREA METODICĂ</vt:lpstr>
      <vt:lpstr> MULT SUCCES ÎN NOUL AN ȘCOLAR!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Diapozitivul 1</dc:title>
  <dc:creator>Mihaela1</dc:creator>
  <cp:lastModifiedBy>Sistem</cp:lastModifiedBy>
  <cp:revision>55</cp:revision>
  <dcterms:created xsi:type="dcterms:W3CDTF">2019-09-26T15:09:56Z</dcterms:created>
  <dcterms:modified xsi:type="dcterms:W3CDTF">2019-09-26T21:31:23Z</dcterms:modified>
</cp:coreProperties>
</file>